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ontserrat" charset="1" panose="00000500000000000000"/>
      <p:regular r:id="rId16"/>
    </p:embeddedFont>
    <p:embeddedFont>
      <p:font typeface="Heebo Light" charset="1" panose="00000400000000000000"/>
      <p:regular r:id="rId17"/>
    </p:embeddedFont>
    <p:embeddedFont>
      <p:font typeface="Montserrat Light" charset="1" panose="00000400000000000000"/>
      <p:regular r:id="rId18"/>
    </p:embeddedFont>
    <p:embeddedFont>
      <p:font typeface="Heebo Bold"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https://gamma.app/?utm_source=made-with-gamma" TargetMode="External" Type="http://schemas.openxmlformats.org/officeDocument/2006/relationships/hyperlink"/><Relationship Id="rId5"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https://gamma.app/?utm_source=made-with-gamma" TargetMode="External" Type="http://schemas.openxmlformats.org/officeDocument/2006/relationships/hyperlink"/><Relationship Id="rId5" Target="../media/image16.png" Type="http://schemas.openxmlformats.org/officeDocument/2006/relationships/image"/><Relationship Id="rId6"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a:ln w="12700">
              <a:solidFill>
                <a:srgbClr val="000000"/>
              </a:solidFill>
            </a:ln>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6" id="6"/>
          <p:cNvSpPr txBox="true"/>
          <p:nvPr/>
        </p:nvSpPr>
        <p:spPr>
          <a:xfrm rot="0">
            <a:off x="7850238" y="3944836"/>
            <a:ext cx="7088238" cy="924077"/>
          </a:xfrm>
          <a:prstGeom prst="rect">
            <a:avLst/>
          </a:prstGeom>
        </p:spPr>
        <p:txBody>
          <a:bodyPr anchor="t" rtlCol="false" tIns="0" lIns="0" bIns="0" rIns="0">
            <a:spAutoFit/>
          </a:bodyPr>
          <a:lstStyle/>
          <a:p>
            <a:pPr algn="l">
              <a:lnSpc>
                <a:spcPts val="6937"/>
              </a:lnSpc>
            </a:pPr>
            <a:r>
              <a:rPr lang="en-US" sz="5562">
                <a:solidFill>
                  <a:srgbClr val="F2F0F4"/>
                </a:solidFill>
                <a:latin typeface="Montserrat"/>
                <a:ea typeface="Montserrat"/>
                <a:cs typeface="Montserrat"/>
                <a:sym typeface="Montserrat"/>
              </a:rPr>
              <a:t>GenUI</a:t>
            </a:r>
          </a:p>
        </p:txBody>
      </p:sp>
      <p:sp>
        <p:nvSpPr>
          <p:cNvPr name="TextBox 7" id="7"/>
          <p:cNvSpPr txBox="true"/>
          <p:nvPr/>
        </p:nvSpPr>
        <p:spPr>
          <a:xfrm rot="0">
            <a:off x="7850238" y="4963268"/>
            <a:ext cx="5534616" cy="461962"/>
          </a:xfrm>
          <a:prstGeom prst="rect">
            <a:avLst/>
          </a:prstGeom>
        </p:spPr>
        <p:txBody>
          <a:bodyPr anchor="t" rtlCol="false" tIns="0" lIns="0" bIns="0" rIns="0">
            <a:spAutoFit/>
          </a:bodyPr>
          <a:lstStyle/>
          <a:p>
            <a:pPr algn="l">
              <a:lnSpc>
                <a:spcPts val="3437"/>
              </a:lnSpc>
            </a:pPr>
            <a:r>
              <a:rPr lang="en-US" sz="2750">
                <a:solidFill>
                  <a:srgbClr val="F2F0F4"/>
                </a:solidFill>
                <a:latin typeface="Montserrat"/>
                <a:ea typeface="Montserrat"/>
                <a:cs typeface="Montserrat"/>
                <a:sym typeface="Montserrat"/>
              </a:rPr>
              <a:t>From Design to Code. Instantly.</a:t>
            </a:r>
          </a:p>
        </p:txBody>
      </p:sp>
      <p:sp>
        <p:nvSpPr>
          <p:cNvPr name="TextBox 8" id="8"/>
          <p:cNvSpPr txBox="true"/>
          <p:nvPr/>
        </p:nvSpPr>
        <p:spPr>
          <a:xfrm rot="0">
            <a:off x="7850238" y="5764711"/>
            <a:ext cx="9445523" cy="539353"/>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Zoho Developer Hackathon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a:ln w="12700">
              <a:solidFill>
                <a:srgbClr val="000000"/>
              </a:solidFill>
            </a:ln>
          </p:spPr>
        </p:sp>
      </p:grpSp>
      <p:sp>
        <p:nvSpPr>
          <p:cNvPr name="TextBox 5" id="5"/>
          <p:cNvSpPr txBox="true"/>
          <p:nvPr/>
        </p:nvSpPr>
        <p:spPr>
          <a:xfrm rot="0">
            <a:off x="992238" y="885377"/>
            <a:ext cx="7088238" cy="924077"/>
          </a:xfrm>
          <a:prstGeom prst="rect">
            <a:avLst/>
          </a:prstGeom>
        </p:spPr>
        <p:txBody>
          <a:bodyPr anchor="t" rtlCol="false" tIns="0" lIns="0" bIns="0" rIns="0">
            <a:spAutoFit/>
          </a:bodyPr>
          <a:lstStyle/>
          <a:p>
            <a:pPr algn="l">
              <a:lnSpc>
                <a:spcPts val="6937"/>
              </a:lnSpc>
            </a:pPr>
            <a:r>
              <a:rPr lang="en-US" sz="5562">
                <a:solidFill>
                  <a:srgbClr val="F2F0F4"/>
                </a:solidFill>
                <a:latin typeface="Montserrat"/>
                <a:ea typeface="Montserrat"/>
                <a:cs typeface="Montserrat"/>
                <a:sym typeface="Montserrat"/>
              </a:rPr>
              <a:t>The Impact</a:t>
            </a:r>
          </a:p>
        </p:txBody>
      </p:sp>
      <p:sp>
        <p:nvSpPr>
          <p:cNvPr name="TextBox 6" id="6"/>
          <p:cNvSpPr txBox="true"/>
          <p:nvPr/>
        </p:nvSpPr>
        <p:spPr>
          <a:xfrm rot="0">
            <a:off x="992238" y="2651522"/>
            <a:ext cx="5198269" cy="802186"/>
          </a:xfrm>
          <a:prstGeom prst="rect">
            <a:avLst/>
          </a:prstGeom>
        </p:spPr>
        <p:txBody>
          <a:bodyPr anchor="t" rtlCol="false" tIns="0" lIns="0" bIns="0" rIns="0">
            <a:spAutoFit/>
          </a:bodyPr>
          <a:lstStyle/>
          <a:p>
            <a:pPr algn="ctr">
              <a:lnSpc>
                <a:spcPts val="7312"/>
              </a:lnSpc>
            </a:pPr>
            <a:r>
              <a:rPr lang="en-US" sz="7312">
                <a:solidFill>
                  <a:srgbClr val="DCD7E5"/>
                </a:solidFill>
                <a:latin typeface="Montserrat"/>
                <a:ea typeface="Montserrat"/>
                <a:cs typeface="Montserrat"/>
                <a:sym typeface="Montserrat"/>
              </a:rPr>
              <a:t>10x</a:t>
            </a:r>
          </a:p>
        </p:txBody>
      </p:sp>
      <p:sp>
        <p:nvSpPr>
          <p:cNvPr name="TextBox 7" id="7"/>
          <p:cNvSpPr txBox="true"/>
          <p:nvPr/>
        </p:nvSpPr>
        <p:spPr>
          <a:xfrm rot="0">
            <a:off x="1781918" y="3788864"/>
            <a:ext cx="3618757" cy="461962"/>
          </a:xfrm>
          <a:prstGeom prst="rect">
            <a:avLst/>
          </a:prstGeom>
        </p:spPr>
        <p:txBody>
          <a:bodyPr anchor="t" rtlCol="false" tIns="0" lIns="0" bIns="0" rIns="0">
            <a:spAutoFit/>
          </a:bodyPr>
          <a:lstStyle/>
          <a:p>
            <a:pPr algn="ctr">
              <a:lnSpc>
                <a:spcPts val="3437"/>
              </a:lnSpc>
            </a:pPr>
            <a:r>
              <a:rPr lang="en-US" sz="2750">
                <a:solidFill>
                  <a:srgbClr val="DCD7E5"/>
                </a:solidFill>
                <a:latin typeface="Montserrat"/>
                <a:ea typeface="Montserrat"/>
                <a:cs typeface="Montserrat"/>
                <a:sym typeface="Montserrat"/>
              </a:rPr>
              <a:t>Faster Development</a:t>
            </a:r>
          </a:p>
        </p:txBody>
      </p:sp>
      <p:sp>
        <p:nvSpPr>
          <p:cNvPr name="TextBox 8" id="8"/>
          <p:cNvSpPr txBox="true"/>
          <p:nvPr/>
        </p:nvSpPr>
        <p:spPr>
          <a:xfrm rot="0">
            <a:off x="992238" y="4335218"/>
            <a:ext cx="5198269" cy="992981"/>
          </a:xfrm>
          <a:prstGeom prst="rect">
            <a:avLst/>
          </a:prstGeom>
        </p:spPr>
        <p:txBody>
          <a:bodyPr anchor="t" rtlCol="false" tIns="0" lIns="0" bIns="0" rIns="0">
            <a:spAutoFit/>
          </a:bodyPr>
          <a:lstStyle/>
          <a:p>
            <a:pPr algn="ctr">
              <a:lnSpc>
                <a:spcPts val="3562"/>
              </a:lnSpc>
            </a:pPr>
            <a:r>
              <a:rPr lang="en-US" sz="2187">
                <a:solidFill>
                  <a:srgbClr val="DCD7E5"/>
                </a:solidFill>
                <a:latin typeface="Heebo Light"/>
                <a:ea typeface="Heebo Light"/>
                <a:cs typeface="Heebo Light"/>
                <a:sym typeface="Heebo Light"/>
              </a:rPr>
              <a:t>Reduce design-to-code time from hours to seconds</a:t>
            </a:r>
          </a:p>
        </p:txBody>
      </p:sp>
      <p:sp>
        <p:nvSpPr>
          <p:cNvPr name="TextBox 9" id="9"/>
          <p:cNvSpPr txBox="true"/>
          <p:nvPr/>
        </p:nvSpPr>
        <p:spPr>
          <a:xfrm rot="0">
            <a:off x="6544866" y="2651522"/>
            <a:ext cx="5198269" cy="802186"/>
          </a:xfrm>
          <a:prstGeom prst="rect">
            <a:avLst/>
          </a:prstGeom>
        </p:spPr>
        <p:txBody>
          <a:bodyPr anchor="t" rtlCol="false" tIns="0" lIns="0" bIns="0" rIns="0">
            <a:spAutoFit/>
          </a:bodyPr>
          <a:lstStyle/>
          <a:p>
            <a:pPr algn="ctr">
              <a:lnSpc>
                <a:spcPts val="7312"/>
              </a:lnSpc>
            </a:pPr>
            <a:r>
              <a:rPr lang="en-US" sz="7312">
                <a:solidFill>
                  <a:srgbClr val="DCD7E5"/>
                </a:solidFill>
                <a:latin typeface="Montserrat"/>
                <a:ea typeface="Montserrat"/>
                <a:cs typeface="Montserrat"/>
                <a:sym typeface="Montserrat"/>
              </a:rPr>
              <a:t>100%</a:t>
            </a:r>
          </a:p>
        </p:txBody>
      </p:sp>
      <p:sp>
        <p:nvSpPr>
          <p:cNvPr name="TextBox 10" id="10"/>
          <p:cNvSpPr txBox="true"/>
          <p:nvPr/>
        </p:nvSpPr>
        <p:spPr>
          <a:xfrm rot="0">
            <a:off x="7371902" y="3788864"/>
            <a:ext cx="3544043" cy="461962"/>
          </a:xfrm>
          <a:prstGeom prst="rect">
            <a:avLst/>
          </a:prstGeom>
        </p:spPr>
        <p:txBody>
          <a:bodyPr anchor="t" rtlCol="false" tIns="0" lIns="0" bIns="0" rIns="0">
            <a:spAutoFit/>
          </a:bodyPr>
          <a:lstStyle/>
          <a:p>
            <a:pPr algn="ctr">
              <a:lnSpc>
                <a:spcPts val="3437"/>
              </a:lnSpc>
            </a:pPr>
            <a:r>
              <a:rPr lang="en-US" sz="2750">
                <a:solidFill>
                  <a:srgbClr val="DCD7E5"/>
                </a:solidFill>
                <a:latin typeface="Montserrat"/>
                <a:ea typeface="Montserrat"/>
                <a:cs typeface="Montserrat"/>
                <a:sym typeface="Montserrat"/>
              </a:rPr>
              <a:t>Style Consistency</a:t>
            </a:r>
          </a:p>
        </p:txBody>
      </p:sp>
      <p:sp>
        <p:nvSpPr>
          <p:cNvPr name="TextBox 11" id="11"/>
          <p:cNvSpPr txBox="true"/>
          <p:nvPr/>
        </p:nvSpPr>
        <p:spPr>
          <a:xfrm rot="0">
            <a:off x="6544866" y="4335218"/>
            <a:ext cx="5198269" cy="992981"/>
          </a:xfrm>
          <a:prstGeom prst="rect">
            <a:avLst/>
          </a:prstGeom>
        </p:spPr>
        <p:txBody>
          <a:bodyPr anchor="t" rtlCol="false" tIns="0" lIns="0" bIns="0" rIns="0">
            <a:spAutoFit/>
          </a:bodyPr>
          <a:lstStyle/>
          <a:p>
            <a:pPr algn="ctr">
              <a:lnSpc>
                <a:spcPts val="3562"/>
              </a:lnSpc>
            </a:pPr>
            <a:r>
              <a:rPr lang="en-US" sz="2187">
                <a:solidFill>
                  <a:srgbClr val="DCD7E5"/>
                </a:solidFill>
                <a:latin typeface="Heebo Light"/>
                <a:ea typeface="Heebo Light"/>
                <a:cs typeface="Heebo Light"/>
                <a:sym typeface="Heebo Light"/>
              </a:rPr>
              <a:t>Eliminate manual errors with automated extraction</a:t>
            </a:r>
          </a:p>
        </p:txBody>
      </p:sp>
      <p:sp>
        <p:nvSpPr>
          <p:cNvPr name="TextBox 12" id="12"/>
          <p:cNvSpPr txBox="true"/>
          <p:nvPr/>
        </p:nvSpPr>
        <p:spPr>
          <a:xfrm rot="0">
            <a:off x="12097493" y="2651522"/>
            <a:ext cx="5198269" cy="802186"/>
          </a:xfrm>
          <a:prstGeom prst="rect">
            <a:avLst/>
          </a:prstGeom>
        </p:spPr>
        <p:txBody>
          <a:bodyPr anchor="t" rtlCol="false" tIns="0" lIns="0" bIns="0" rIns="0">
            <a:spAutoFit/>
          </a:bodyPr>
          <a:lstStyle/>
          <a:p>
            <a:pPr algn="ctr">
              <a:lnSpc>
                <a:spcPts val="7312"/>
              </a:lnSpc>
            </a:pPr>
            <a:r>
              <a:rPr lang="en-US" sz="7312">
                <a:solidFill>
                  <a:srgbClr val="DCD7E5"/>
                </a:solidFill>
                <a:latin typeface="Montserrat"/>
                <a:ea typeface="Montserrat"/>
                <a:cs typeface="Montserrat"/>
                <a:sym typeface="Montserrat"/>
              </a:rPr>
              <a:t>0</a:t>
            </a:r>
          </a:p>
        </p:txBody>
      </p:sp>
      <p:sp>
        <p:nvSpPr>
          <p:cNvPr name="TextBox 13" id="13"/>
          <p:cNvSpPr txBox="true"/>
          <p:nvPr/>
        </p:nvSpPr>
        <p:spPr>
          <a:xfrm rot="0">
            <a:off x="12924530" y="3788864"/>
            <a:ext cx="3544043" cy="461962"/>
          </a:xfrm>
          <a:prstGeom prst="rect">
            <a:avLst/>
          </a:prstGeom>
        </p:spPr>
        <p:txBody>
          <a:bodyPr anchor="t" rtlCol="false" tIns="0" lIns="0" bIns="0" rIns="0">
            <a:spAutoFit/>
          </a:bodyPr>
          <a:lstStyle/>
          <a:p>
            <a:pPr algn="ctr">
              <a:lnSpc>
                <a:spcPts val="3437"/>
              </a:lnSpc>
            </a:pPr>
            <a:r>
              <a:rPr lang="en-US" sz="2750">
                <a:solidFill>
                  <a:srgbClr val="DCD7E5"/>
                </a:solidFill>
                <a:latin typeface="Montserrat"/>
                <a:ea typeface="Montserrat"/>
                <a:cs typeface="Montserrat"/>
                <a:sym typeface="Montserrat"/>
              </a:rPr>
              <a:t>Tedious Work</a:t>
            </a:r>
          </a:p>
        </p:txBody>
      </p:sp>
      <p:sp>
        <p:nvSpPr>
          <p:cNvPr name="TextBox 14" id="14"/>
          <p:cNvSpPr txBox="true"/>
          <p:nvPr/>
        </p:nvSpPr>
        <p:spPr>
          <a:xfrm rot="0">
            <a:off x="12097493" y="4335218"/>
            <a:ext cx="5198269" cy="992981"/>
          </a:xfrm>
          <a:prstGeom prst="rect">
            <a:avLst/>
          </a:prstGeom>
        </p:spPr>
        <p:txBody>
          <a:bodyPr anchor="t" rtlCol="false" tIns="0" lIns="0" bIns="0" rIns="0">
            <a:spAutoFit/>
          </a:bodyPr>
          <a:lstStyle/>
          <a:p>
            <a:pPr algn="ctr">
              <a:lnSpc>
                <a:spcPts val="3562"/>
              </a:lnSpc>
            </a:pPr>
            <a:r>
              <a:rPr lang="en-US" sz="2187">
                <a:solidFill>
                  <a:srgbClr val="DCD7E5"/>
                </a:solidFill>
                <a:latin typeface="Heebo Light"/>
                <a:ea typeface="Heebo Light"/>
                <a:cs typeface="Heebo Light"/>
                <a:sym typeface="Heebo Light"/>
              </a:rPr>
              <a:t>No more pixel-perfect manual measurements</a:t>
            </a:r>
          </a:p>
        </p:txBody>
      </p:sp>
      <p:grpSp>
        <p:nvGrpSpPr>
          <p:cNvPr name="Group 15" id="15"/>
          <p:cNvGrpSpPr/>
          <p:nvPr/>
        </p:nvGrpSpPr>
        <p:grpSpPr>
          <a:xfrm rot="0">
            <a:off x="992238" y="5788857"/>
            <a:ext cx="16303523" cy="44948"/>
            <a:chOff x="0" y="0"/>
            <a:chExt cx="21738031" cy="59931"/>
          </a:xfrm>
        </p:grpSpPr>
        <p:sp>
          <p:nvSpPr>
            <p:cNvPr name="Freeform 16" id="16"/>
            <p:cNvSpPr/>
            <p:nvPr/>
          </p:nvSpPr>
          <p:spPr>
            <a:xfrm flipH="false" flipV="false" rot="0">
              <a:off x="0" y="0"/>
              <a:ext cx="21738082" cy="59944"/>
            </a:xfrm>
            <a:custGeom>
              <a:avLst/>
              <a:gdLst/>
              <a:ahLst/>
              <a:cxnLst/>
              <a:rect r="r" b="b" t="t" l="l"/>
              <a:pathLst>
                <a:path h="59944" w="21738082">
                  <a:moveTo>
                    <a:pt x="0" y="0"/>
                  </a:moveTo>
                  <a:lnTo>
                    <a:pt x="21738082" y="0"/>
                  </a:lnTo>
                  <a:lnTo>
                    <a:pt x="21738082" y="59944"/>
                  </a:lnTo>
                  <a:lnTo>
                    <a:pt x="0" y="59944"/>
                  </a:lnTo>
                  <a:close/>
                </a:path>
              </a:pathLst>
            </a:custGeom>
            <a:solidFill>
              <a:srgbClr val="DCD7E5">
                <a:alpha val="24706"/>
              </a:srgbClr>
            </a:solidFill>
            <a:ln w="12700">
              <a:solidFill>
                <a:srgbClr val="000000"/>
              </a:solidFill>
            </a:ln>
          </p:spPr>
        </p:sp>
      </p:grpSp>
      <p:sp>
        <p:nvSpPr>
          <p:cNvPr name="TextBox 17" id="17"/>
          <p:cNvSpPr txBox="true"/>
          <p:nvPr/>
        </p:nvSpPr>
        <p:spPr>
          <a:xfrm rot="0">
            <a:off x="992238" y="6192288"/>
            <a:ext cx="14176619" cy="1838773"/>
          </a:xfrm>
          <a:prstGeom prst="rect">
            <a:avLst/>
          </a:prstGeom>
        </p:spPr>
        <p:txBody>
          <a:bodyPr anchor="t" rtlCol="false" tIns="0" lIns="0" bIns="0" rIns="0">
            <a:spAutoFit/>
          </a:bodyPr>
          <a:lstStyle/>
          <a:p>
            <a:pPr algn="l">
              <a:lnSpc>
                <a:spcPts val="13937"/>
              </a:lnSpc>
            </a:pPr>
            <a:r>
              <a:rPr lang="en-US" sz="11124">
                <a:solidFill>
                  <a:srgbClr val="F2F0F4"/>
                </a:solidFill>
                <a:latin typeface="Montserrat"/>
                <a:ea typeface="Montserrat"/>
                <a:cs typeface="Montserrat"/>
                <a:sym typeface="Montserrat"/>
              </a:rPr>
              <a:t>Thank You</a:t>
            </a:r>
          </a:p>
        </p:txBody>
      </p:sp>
      <p:sp>
        <p:nvSpPr>
          <p:cNvPr name="TextBox 18" id="18"/>
          <p:cNvSpPr txBox="true"/>
          <p:nvPr/>
        </p:nvSpPr>
        <p:spPr>
          <a:xfrm rot="0">
            <a:off x="992238" y="8370541"/>
            <a:ext cx="16303523" cy="992981"/>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GenUI simplifies and accelerates design-to-code automation, empowering developers to focus on building great products instead of recreating designs.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a:ln w="12700">
              <a:solidFill>
                <a:srgbClr val="000000"/>
              </a:solidFill>
            </a:ln>
          </p:spPr>
        </p:sp>
      </p:grpSp>
      <p:grpSp>
        <p:nvGrpSpPr>
          <p:cNvPr name="Group 5" id="5"/>
          <p:cNvGrpSpPr/>
          <p:nvPr/>
        </p:nvGrpSpPr>
        <p:grpSpPr>
          <a:xfrm rot="0">
            <a:off x="992238" y="792661"/>
            <a:ext cx="1649311" cy="532809"/>
            <a:chOff x="0" y="0"/>
            <a:chExt cx="2199081" cy="710413"/>
          </a:xfrm>
        </p:grpSpPr>
        <p:sp>
          <p:nvSpPr>
            <p:cNvPr name="Freeform 6" id="6"/>
            <p:cNvSpPr/>
            <p:nvPr/>
          </p:nvSpPr>
          <p:spPr>
            <a:xfrm flipH="false" flipV="false" rot="0">
              <a:off x="0" y="0"/>
              <a:ext cx="2199005" cy="710438"/>
            </a:xfrm>
            <a:custGeom>
              <a:avLst/>
              <a:gdLst/>
              <a:ahLst/>
              <a:cxnLst/>
              <a:rect r="r" b="b" t="t" l="l"/>
              <a:pathLst>
                <a:path h="710438" w="2199005">
                  <a:moveTo>
                    <a:pt x="0" y="127000"/>
                  </a:moveTo>
                  <a:cubicBezTo>
                    <a:pt x="0" y="56896"/>
                    <a:pt x="56896" y="0"/>
                    <a:pt x="127000" y="0"/>
                  </a:cubicBezTo>
                  <a:lnTo>
                    <a:pt x="2072005" y="0"/>
                  </a:lnTo>
                  <a:cubicBezTo>
                    <a:pt x="2142109" y="0"/>
                    <a:pt x="2199005" y="56896"/>
                    <a:pt x="2199005" y="127000"/>
                  </a:cubicBezTo>
                  <a:lnTo>
                    <a:pt x="2199005" y="583438"/>
                  </a:lnTo>
                  <a:cubicBezTo>
                    <a:pt x="2199005" y="653542"/>
                    <a:pt x="2142109" y="710438"/>
                    <a:pt x="2072005" y="710438"/>
                  </a:cubicBezTo>
                  <a:lnTo>
                    <a:pt x="127000" y="710438"/>
                  </a:lnTo>
                  <a:cubicBezTo>
                    <a:pt x="56896" y="710438"/>
                    <a:pt x="0" y="653542"/>
                    <a:pt x="0" y="583438"/>
                  </a:cubicBezTo>
                  <a:close/>
                </a:path>
              </a:pathLst>
            </a:custGeom>
            <a:solidFill>
              <a:srgbClr val="1E0C41"/>
            </a:solidFill>
            <a:ln w="12700">
              <a:solidFill>
                <a:srgbClr val="000000"/>
              </a:solidFill>
            </a:ln>
          </p:spPr>
        </p:sp>
      </p:grpSp>
      <p:sp>
        <p:nvSpPr>
          <p:cNvPr name="TextBox 7" id="7"/>
          <p:cNvSpPr txBox="true"/>
          <p:nvPr/>
        </p:nvSpPr>
        <p:spPr>
          <a:xfrm rot="0">
            <a:off x="1162345" y="810968"/>
            <a:ext cx="1309097" cy="429520"/>
          </a:xfrm>
          <a:prstGeom prst="rect">
            <a:avLst/>
          </a:prstGeom>
        </p:spPr>
        <p:txBody>
          <a:bodyPr anchor="t" rtlCol="false" tIns="0" lIns="0" bIns="0" rIns="0">
            <a:spAutoFit/>
          </a:bodyPr>
          <a:lstStyle/>
          <a:p>
            <a:pPr algn="l">
              <a:lnSpc>
                <a:spcPts val="2812"/>
              </a:lnSpc>
            </a:pPr>
            <a:r>
              <a:rPr lang="en-US" sz="1750">
                <a:solidFill>
                  <a:srgbClr val="DCD7E5"/>
                </a:solidFill>
                <a:latin typeface="Heebo Light"/>
                <a:ea typeface="Heebo Light"/>
                <a:cs typeface="Heebo Light"/>
                <a:sym typeface="Heebo Light"/>
              </a:rPr>
              <a:t>INNOVATION</a:t>
            </a:r>
          </a:p>
        </p:txBody>
      </p:sp>
      <p:sp>
        <p:nvSpPr>
          <p:cNvPr name="TextBox 8" id="8"/>
          <p:cNvSpPr txBox="true"/>
          <p:nvPr/>
        </p:nvSpPr>
        <p:spPr>
          <a:xfrm rot="0">
            <a:off x="992238" y="1400766"/>
            <a:ext cx="13920788" cy="924077"/>
          </a:xfrm>
          <a:prstGeom prst="rect">
            <a:avLst/>
          </a:prstGeom>
        </p:spPr>
        <p:txBody>
          <a:bodyPr anchor="t" rtlCol="false" tIns="0" lIns="0" bIns="0" rIns="0">
            <a:spAutoFit/>
          </a:bodyPr>
          <a:lstStyle/>
          <a:p>
            <a:pPr algn="l">
              <a:lnSpc>
                <a:spcPts val="6937"/>
              </a:lnSpc>
            </a:pPr>
            <a:r>
              <a:rPr lang="en-US" sz="5562">
                <a:solidFill>
                  <a:srgbClr val="F2F0F4"/>
                </a:solidFill>
                <a:latin typeface="Montserrat"/>
                <a:ea typeface="Montserrat"/>
                <a:cs typeface="Montserrat"/>
                <a:sym typeface="Montserrat"/>
              </a:rPr>
              <a:t>Intelligent Design-to-Code Automation</a:t>
            </a:r>
          </a:p>
        </p:txBody>
      </p:sp>
      <p:sp>
        <p:nvSpPr>
          <p:cNvPr name="TextBox 9" id="9"/>
          <p:cNvSpPr txBox="true"/>
          <p:nvPr/>
        </p:nvSpPr>
        <p:spPr>
          <a:xfrm rot="0">
            <a:off x="992238" y="2919413"/>
            <a:ext cx="9505359" cy="1900237"/>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GenUI is an intelligent design-to-code assistant that transforms visual UI designs into clean, production-ready code. It bridges the gap between designers and developers by automating the tedious translation process, eliminating manual inspection and repetitive styling work.</a:t>
            </a:r>
          </a:p>
        </p:txBody>
      </p:sp>
      <p:sp>
        <p:nvSpPr>
          <p:cNvPr name="TextBox 10" id="10"/>
          <p:cNvSpPr txBox="true"/>
          <p:nvPr/>
        </p:nvSpPr>
        <p:spPr>
          <a:xfrm rot="0">
            <a:off x="992238" y="4989014"/>
            <a:ext cx="9505359" cy="1446609"/>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Built for modern development workflows, GenUI supports multiple input sources and generates code in your preferred format—whether that's Tailwind CSS, plain CSS, or ready-to-use React components.</a:t>
            </a:r>
          </a:p>
        </p:txBody>
      </p:sp>
      <p:sp>
        <p:nvSpPr>
          <p:cNvPr name="Freeform 11" id="11" descr="preencoded.png"/>
          <p:cNvSpPr/>
          <p:nvPr/>
        </p:nvSpPr>
        <p:spPr>
          <a:xfrm flipH="false" flipV="false" rot="0">
            <a:off x="11198866" y="3068984"/>
            <a:ext cx="6106268" cy="6106268"/>
          </a:xfrm>
          <a:custGeom>
            <a:avLst/>
            <a:gdLst/>
            <a:ahLst/>
            <a:cxnLst/>
            <a:rect r="r" b="b" t="t" l="l"/>
            <a:pathLst>
              <a:path h="6106268" w="6106268">
                <a:moveTo>
                  <a:pt x="0" y="0"/>
                </a:moveTo>
                <a:lnTo>
                  <a:pt x="6106268" y="0"/>
                </a:lnTo>
                <a:lnTo>
                  <a:pt x="6106268" y="6106268"/>
                </a:lnTo>
                <a:lnTo>
                  <a:pt x="0" y="6106268"/>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a:ln w="12700">
              <a:solidFill>
                <a:srgbClr val="000000"/>
              </a:solidFill>
            </a:ln>
          </p:spPr>
        </p:sp>
      </p:grpSp>
      <p:sp>
        <p:nvSpPr>
          <p:cNvPr name="Freeform 5" id="5" descr="preencoded.png">
            <a:hlinkClick r:id="rId4" tooltip="https://gamma.app/?utm_source=made-with-gamma"/>
          </p:cNvPr>
          <p:cNvSpPr/>
          <p:nvPr/>
        </p:nvSpPr>
        <p:spPr>
          <a:xfrm flipH="false" flipV="false" rot="0">
            <a:off x="16049015" y="9686925"/>
            <a:ext cx="2153260" cy="514350"/>
          </a:xfrm>
          <a:custGeom>
            <a:avLst/>
            <a:gdLst/>
            <a:ahLst/>
            <a:cxnLst/>
            <a:rect r="r" b="b" t="t" l="l"/>
            <a:pathLst>
              <a:path h="514350" w="2153260">
                <a:moveTo>
                  <a:pt x="0" y="0"/>
                </a:moveTo>
                <a:lnTo>
                  <a:pt x="2153260" y="0"/>
                </a:lnTo>
                <a:lnTo>
                  <a:pt x="2153260"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7" id="7"/>
          <p:cNvSpPr txBox="true"/>
          <p:nvPr/>
        </p:nvSpPr>
        <p:spPr>
          <a:xfrm rot="0">
            <a:off x="992238" y="946099"/>
            <a:ext cx="9445523" cy="1613897"/>
          </a:xfrm>
          <a:prstGeom prst="rect">
            <a:avLst/>
          </a:prstGeom>
        </p:spPr>
        <p:txBody>
          <a:bodyPr anchor="t" rtlCol="false" tIns="0" lIns="0" bIns="0" rIns="0">
            <a:spAutoFit/>
          </a:bodyPr>
          <a:lstStyle/>
          <a:p>
            <a:pPr algn="l">
              <a:lnSpc>
                <a:spcPts val="6249"/>
              </a:lnSpc>
            </a:pPr>
            <a:r>
              <a:rPr lang="en-US" sz="4999">
                <a:solidFill>
                  <a:srgbClr val="F2F0F4"/>
                </a:solidFill>
                <a:latin typeface="Montserrat"/>
                <a:ea typeface="Montserrat"/>
                <a:cs typeface="Montserrat"/>
                <a:sym typeface="Montserrat"/>
              </a:rPr>
              <a:t>The Developer's Daily Struggle</a:t>
            </a:r>
          </a:p>
        </p:txBody>
      </p:sp>
      <p:grpSp>
        <p:nvGrpSpPr>
          <p:cNvPr name="Group 8" id="8"/>
          <p:cNvGrpSpPr/>
          <p:nvPr/>
        </p:nvGrpSpPr>
        <p:grpSpPr>
          <a:xfrm rot="0">
            <a:off x="987476" y="2937872"/>
            <a:ext cx="4604747" cy="2723855"/>
            <a:chOff x="0" y="0"/>
            <a:chExt cx="6139663" cy="3631806"/>
          </a:xfrm>
        </p:grpSpPr>
        <p:sp>
          <p:nvSpPr>
            <p:cNvPr name="Freeform 9" id="9"/>
            <p:cNvSpPr/>
            <p:nvPr/>
          </p:nvSpPr>
          <p:spPr>
            <a:xfrm flipH="false" flipV="false" rot="0">
              <a:off x="6350" y="6350"/>
              <a:ext cx="6126988" cy="3619119"/>
            </a:xfrm>
            <a:custGeom>
              <a:avLst/>
              <a:gdLst/>
              <a:ahLst/>
              <a:cxnLst/>
              <a:rect r="r" b="b" t="t" l="l"/>
              <a:pathLst>
                <a:path h="3619119" w="6126988">
                  <a:moveTo>
                    <a:pt x="0" y="142875"/>
                  </a:moveTo>
                  <a:cubicBezTo>
                    <a:pt x="0" y="64008"/>
                    <a:pt x="64135" y="0"/>
                    <a:pt x="143129" y="0"/>
                  </a:cubicBezTo>
                  <a:lnTo>
                    <a:pt x="5983859" y="0"/>
                  </a:lnTo>
                  <a:cubicBezTo>
                    <a:pt x="6062853" y="0"/>
                    <a:pt x="6126988" y="64008"/>
                    <a:pt x="6126988" y="142875"/>
                  </a:cubicBezTo>
                  <a:lnTo>
                    <a:pt x="6126988" y="3476244"/>
                  </a:lnTo>
                  <a:cubicBezTo>
                    <a:pt x="6126988" y="3555238"/>
                    <a:pt x="6062853" y="3619119"/>
                    <a:pt x="5983859" y="3619119"/>
                  </a:cubicBezTo>
                  <a:lnTo>
                    <a:pt x="143129" y="3619119"/>
                  </a:lnTo>
                  <a:cubicBezTo>
                    <a:pt x="64135" y="3619119"/>
                    <a:pt x="0" y="3555111"/>
                    <a:pt x="0" y="3476244"/>
                  </a:cubicBezTo>
                  <a:close/>
                </a:path>
              </a:pathLst>
            </a:custGeom>
            <a:solidFill>
              <a:srgbClr val="31136C"/>
            </a:solidFill>
            <a:ln w="12700">
              <a:solidFill>
                <a:srgbClr val="000000"/>
              </a:solidFill>
            </a:ln>
          </p:spPr>
        </p:sp>
        <p:sp>
          <p:nvSpPr>
            <p:cNvPr name="Freeform 10" id="10"/>
            <p:cNvSpPr/>
            <p:nvPr/>
          </p:nvSpPr>
          <p:spPr>
            <a:xfrm flipH="false" flipV="false" rot="0">
              <a:off x="0" y="0"/>
              <a:ext cx="6139688" cy="3631819"/>
            </a:xfrm>
            <a:custGeom>
              <a:avLst/>
              <a:gdLst/>
              <a:ahLst/>
              <a:cxnLst/>
              <a:rect r="r" b="b" t="t" l="l"/>
              <a:pathLst>
                <a:path h="3631819" w="6139688">
                  <a:moveTo>
                    <a:pt x="0" y="149225"/>
                  </a:moveTo>
                  <a:cubicBezTo>
                    <a:pt x="0" y="66802"/>
                    <a:pt x="66929" y="0"/>
                    <a:pt x="149479" y="0"/>
                  </a:cubicBezTo>
                  <a:lnTo>
                    <a:pt x="5990209" y="0"/>
                  </a:lnTo>
                  <a:lnTo>
                    <a:pt x="5990209" y="6350"/>
                  </a:lnTo>
                  <a:lnTo>
                    <a:pt x="5990209" y="0"/>
                  </a:lnTo>
                  <a:cubicBezTo>
                    <a:pt x="6072759" y="0"/>
                    <a:pt x="6139688" y="66802"/>
                    <a:pt x="6139688" y="149225"/>
                  </a:cubicBezTo>
                  <a:lnTo>
                    <a:pt x="6133338" y="149225"/>
                  </a:lnTo>
                  <a:lnTo>
                    <a:pt x="6139688" y="149225"/>
                  </a:lnTo>
                  <a:lnTo>
                    <a:pt x="6139688" y="3482594"/>
                  </a:lnTo>
                  <a:lnTo>
                    <a:pt x="6133338" y="3482594"/>
                  </a:lnTo>
                  <a:lnTo>
                    <a:pt x="6139688" y="3482594"/>
                  </a:lnTo>
                  <a:cubicBezTo>
                    <a:pt x="6139688" y="3565017"/>
                    <a:pt x="6072759" y="3631819"/>
                    <a:pt x="5990209" y="3631819"/>
                  </a:cubicBezTo>
                  <a:lnTo>
                    <a:pt x="5990209" y="3625469"/>
                  </a:lnTo>
                  <a:lnTo>
                    <a:pt x="5990209" y="3631819"/>
                  </a:lnTo>
                  <a:lnTo>
                    <a:pt x="149479" y="3631819"/>
                  </a:lnTo>
                  <a:lnTo>
                    <a:pt x="149479" y="3625469"/>
                  </a:lnTo>
                  <a:lnTo>
                    <a:pt x="149479" y="3631819"/>
                  </a:lnTo>
                  <a:cubicBezTo>
                    <a:pt x="66929" y="3631819"/>
                    <a:pt x="0" y="3565017"/>
                    <a:pt x="0" y="3482594"/>
                  </a:cubicBezTo>
                  <a:lnTo>
                    <a:pt x="0" y="149225"/>
                  </a:lnTo>
                  <a:lnTo>
                    <a:pt x="6350" y="149225"/>
                  </a:lnTo>
                  <a:lnTo>
                    <a:pt x="0" y="149225"/>
                  </a:lnTo>
                  <a:moveTo>
                    <a:pt x="12700" y="149225"/>
                  </a:moveTo>
                  <a:lnTo>
                    <a:pt x="12700" y="3482594"/>
                  </a:lnTo>
                  <a:lnTo>
                    <a:pt x="6350" y="3482594"/>
                  </a:lnTo>
                  <a:lnTo>
                    <a:pt x="12700" y="3482594"/>
                  </a:lnTo>
                  <a:cubicBezTo>
                    <a:pt x="12700" y="3558032"/>
                    <a:pt x="73914" y="3619119"/>
                    <a:pt x="149479" y="3619119"/>
                  </a:cubicBezTo>
                  <a:lnTo>
                    <a:pt x="5990209" y="3619119"/>
                  </a:lnTo>
                  <a:cubicBezTo>
                    <a:pt x="6065774" y="3619119"/>
                    <a:pt x="6126988" y="3557905"/>
                    <a:pt x="6126988" y="3482594"/>
                  </a:cubicBezTo>
                  <a:lnTo>
                    <a:pt x="6126988" y="149225"/>
                  </a:lnTo>
                  <a:cubicBezTo>
                    <a:pt x="6126988" y="73914"/>
                    <a:pt x="6065774" y="12700"/>
                    <a:pt x="5990209" y="12700"/>
                  </a:cubicBezTo>
                  <a:lnTo>
                    <a:pt x="149479" y="12700"/>
                  </a:lnTo>
                  <a:lnTo>
                    <a:pt x="149479" y="6350"/>
                  </a:lnTo>
                  <a:lnTo>
                    <a:pt x="149479" y="12700"/>
                  </a:lnTo>
                  <a:cubicBezTo>
                    <a:pt x="73914" y="12700"/>
                    <a:pt x="12700" y="73914"/>
                    <a:pt x="12700" y="149225"/>
                  </a:cubicBezTo>
                  <a:close/>
                </a:path>
              </a:pathLst>
            </a:custGeom>
            <a:solidFill>
              <a:srgbClr val="4A2C85"/>
            </a:solidFill>
            <a:ln w="12700">
              <a:solidFill>
                <a:srgbClr val="000000"/>
              </a:solidFill>
            </a:ln>
          </p:spPr>
        </p:sp>
      </p:grpSp>
      <p:sp>
        <p:nvSpPr>
          <p:cNvPr name="TextBox 11" id="11"/>
          <p:cNvSpPr txBox="true"/>
          <p:nvPr/>
        </p:nvSpPr>
        <p:spPr>
          <a:xfrm rot="0">
            <a:off x="1256852" y="3197723"/>
            <a:ext cx="3808962" cy="408089"/>
          </a:xfrm>
          <a:prstGeom prst="rect">
            <a:avLst/>
          </a:prstGeom>
        </p:spPr>
        <p:txBody>
          <a:bodyPr anchor="t" rtlCol="false" tIns="0" lIns="0" bIns="0" rIns="0">
            <a:spAutoFit/>
          </a:bodyPr>
          <a:lstStyle/>
          <a:p>
            <a:pPr algn="l">
              <a:lnSpc>
                <a:spcPts val="3124"/>
              </a:lnSpc>
            </a:pPr>
            <a:r>
              <a:rPr lang="en-US" sz="2499">
                <a:solidFill>
                  <a:srgbClr val="DCD7E5"/>
                </a:solidFill>
                <a:latin typeface="Montserrat"/>
                <a:ea typeface="Montserrat"/>
                <a:cs typeface="Montserrat"/>
                <a:sym typeface="Montserrat"/>
              </a:rPr>
              <a:t>Manual Pixel Inspection</a:t>
            </a:r>
          </a:p>
        </p:txBody>
      </p:sp>
      <p:sp>
        <p:nvSpPr>
          <p:cNvPr name="TextBox 12" id="12"/>
          <p:cNvSpPr txBox="true"/>
          <p:nvPr/>
        </p:nvSpPr>
        <p:spPr>
          <a:xfrm rot="0">
            <a:off x="1256852" y="3682603"/>
            <a:ext cx="4065984" cy="1709738"/>
          </a:xfrm>
          <a:prstGeom prst="rect">
            <a:avLst/>
          </a:prstGeom>
        </p:spPr>
        <p:txBody>
          <a:bodyPr anchor="t" rtlCol="false" tIns="0" lIns="0" bIns="0" rIns="0">
            <a:spAutoFit/>
          </a:bodyPr>
          <a:lstStyle/>
          <a:p>
            <a:pPr algn="l">
              <a:lnSpc>
                <a:spcPts val="3187"/>
              </a:lnSpc>
            </a:pPr>
            <a:r>
              <a:rPr lang="en-US" sz="2000">
                <a:solidFill>
                  <a:srgbClr val="DCD7E5"/>
                </a:solidFill>
                <a:latin typeface="Heebo Light"/>
                <a:ea typeface="Heebo Light"/>
                <a:cs typeface="Heebo Light"/>
                <a:sym typeface="Heebo Light"/>
              </a:rPr>
              <a:t>Tedious measurement of every spacing, font size, and element dimension using browser dev tools or design specs.</a:t>
            </a:r>
          </a:p>
        </p:txBody>
      </p:sp>
      <p:grpSp>
        <p:nvGrpSpPr>
          <p:cNvPr name="Group 13" id="13"/>
          <p:cNvGrpSpPr/>
          <p:nvPr/>
        </p:nvGrpSpPr>
        <p:grpSpPr>
          <a:xfrm rot="0">
            <a:off x="5837787" y="2937872"/>
            <a:ext cx="4604747" cy="2723855"/>
            <a:chOff x="0" y="0"/>
            <a:chExt cx="6139663" cy="3631806"/>
          </a:xfrm>
        </p:grpSpPr>
        <p:sp>
          <p:nvSpPr>
            <p:cNvPr name="Freeform 14" id="14"/>
            <p:cNvSpPr/>
            <p:nvPr/>
          </p:nvSpPr>
          <p:spPr>
            <a:xfrm flipH="false" flipV="false" rot="0">
              <a:off x="6350" y="6350"/>
              <a:ext cx="6126988" cy="3619119"/>
            </a:xfrm>
            <a:custGeom>
              <a:avLst/>
              <a:gdLst/>
              <a:ahLst/>
              <a:cxnLst/>
              <a:rect r="r" b="b" t="t" l="l"/>
              <a:pathLst>
                <a:path h="3619119" w="6126988">
                  <a:moveTo>
                    <a:pt x="0" y="142875"/>
                  </a:moveTo>
                  <a:cubicBezTo>
                    <a:pt x="0" y="64008"/>
                    <a:pt x="64135" y="0"/>
                    <a:pt x="143129" y="0"/>
                  </a:cubicBezTo>
                  <a:lnTo>
                    <a:pt x="5983859" y="0"/>
                  </a:lnTo>
                  <a:cubicBezTo>
                    <a:pt x="6062853" y="0"/>
                    <a:pt x="6126988" y="64008"/>
                    <a:pt x="6126988" y="142875"/>
                  </a:cubicBezTo>
                  <a:lnTo>
                    <a:pt x="6126988" y="3476244"/>
                  </a:lnTo>
                  <a:cubicBezTo>
                    <a:pt x="6126988" y="3555238"/>
                    <a:pt x="6062853" y="3619119"/>
                    <a:pt x="5983859" y="3619119"/>
                  </a:cubicBezTo>
                  <a:lnTo>
                    <a:pt x="143129" y="3619119"/>
                  </a:lnTo>
                  <a:cubicBezTo>
                    <a:pt x="64135" y="3619119"/>
                    <a:pt x="0" y="3555111"/>
                    <a:pt x="0" y="3476244"/>
                  </a:cubicBezTo>
                  <a:close/>
                </a:path>
              </a:pathLst>
            </a:custGeom>
            <a:solidFill>
              <a:srgbClr val="31136C"/>
            </a:solidFill>
            <a:ln w="12700">
              <a:solidFill>
                <a:srgbClr val="000000"/>
              </a:solidFill>
            </a:ln>
          </p:spPr>
        </p:sp>
        <p:sp>
          <p:nvSpPr>
            <p:cNvPr name="Freeform 15" id="15"/>
            <p:cNvSpPr/>
            <p:nvPr/>
          </p:nvSpPr>
          <p:spPr>
            <a:xfrm flipH="false" flipV="false" rot="0">
              <a:off x="0" y="0"/>
              <a:ext cx="6139688" cy="3631819"/>
            </a:xfrm>
            <a:custGeom>
              <a:avLst/>
              <a:gdLst/>
              <a:ahLst/>
              <a:cxnLst/>
              <a:rect r="r" b="b" t="t" l="l"/>
              <a:pathLst>
                <a:path h="3631819" w="6139688">
                  <a:moveTo>
                    <a:pt x="0" y="149225"/>
                  </a:moveTo>
                  <a:cubicBezTo>
                    <a:pt x="0" y="66802"/>
                    <a:pt x="66929" y="0"/>
                    <a:pt x="149479" y="0"/>
                  </a:cubicBezTo>
                  <a:lnTo>
                    <a:pt x="5990209" y="0"/>
                  </a:lnTo>
                  <a:lnTo>
                    <a:pt x="5990209" y="6350"/>
                  </a:lnTo>
                  <a:lnTo>
                    <a:pt x="5990209" y="0"/>
                  </a:lnTo>
                  <a:cubicBezTo>
                    <a:pt x="6072759" y="0"/>
                    <a:pt x="6139688" y="66802"/>
                    <a:pt x="6139688" y="149225"/>
                  </a:cubicBezTo>
                  <a:lnTo>
                    <a:pt x="6133338" y="149225"/>
                  </a:lnTo>
                  <a:lnTo>
                    <a:pt x="6139688" y="149225"/>
                  </a:lnTo>
                  <a:lnTo>
                    <a:pt x="6139688" y="3482594"/>
                  </a:lnTo>
                  <a:lnTo>
                    <a:pt x="6133338" y="3482594"/>
                  </a:lnTo>
                  <a:lnTo>
                    <a:pt x="6139688" y="3482594"/>
                  </a:lnTo>
                  <a:cubicBezTo>
                    <a:pt x="6139688" y="3565017"/>
                    <a:pt x="6072759" y="3631819"/>
                    <a:pt x="5990209" y="3631819"/>
                  </a:cubicBezTo>
                  <a:lnTo>
                    <a:pt x="5990209" y="3625469"/>
                  </a:lnTo>
                  <a:lnTo>
                    <a:pt x="5990209" y="3631819"/>
                  </a:lnTo>
                  <a:lnTo>
                    <a:pt x="149479" y="3631819"/>
                  </a:lnTo>
                  <a:lnTo>
                    <a:pt x="149479" y="3625469"/>
                  </a:lnTo>
                  <a:lnTo>
                    <a:pt x="149479" y="3631819"/>
                  </a:lnTo>
                  <a:cubicBezTo>
                    <a:pt x="66929" y="3631819"/>
                    <a:pt x="0" y="3565017"/>
                    <a:pt x="0" y="3482594"/>
                  </a:cubicBezTo>
                  <a:lnTo>
                    <a:pt x="0" y="149225"/>
                  </a:lnTo>
                  <a:lnTo>
                    <a:pt x="6350" y="149225"/>
                  </a:lnTo>
                  <a:lnTo>
                    <a:pt x="0" y="149225"/>
                  </a:lnTo>
                  <a:moveTo>
                    <a:pt x="12700" y="149225"/>
                  </a:moveTo>
                  <a:lnTo>
                    <a:pt x="12700" y="3482594"/>
                  </a:lnTo>
                  <a:lnTo>
                    <a:pt x="6350" y="3482594"/>
                  </a:lnTo>
                  <a:lnTo>
                    <a:pt x="12700" y="3482594"/>
                  </a:lnTo>
                  <a:cubicBezTo>
                    <a:pt x="12700" y="3558032"/>
                    <a:pt x="73914" y="3619119"/>
                    <a:pt x="149479" y="3619119"/>
                  </a:cubicBezTo>
                  <a:lnTo>
                    <a:pt x="5990209" y="3619119"/>
                  </a:lnTo>
                  <a:cubicBezTo>
                    <a:pt x="6065774" y="3619119"/>
                    <a:pt x="6126988" y="3557905"/>
                    <a:pt x="6126988" y="3482594"/>
                  </a:cubicBezTo>
                  <a:lnTo>
                    <a:pt x="6126988" y="149225"/>
                  </a:lnTo>
                  <a:cubicBezTo>
                    <a:pt x="6126988" y="73914"/>
                    <a:pt x="6065774" y="12700"/>
                    <a:pt x="5990209" y="12700"/>
                  </a:cubicBezTo>
                  <a:lnTo>
                    <a:pt x="149479" y="12700"/>
                  </a:lnTo>
                  <a:lnTo>
                    <a:pt x="149479" y="6350"/>
                  </a:lnTo>
                  <a:lnTo>
                    <a:pt x="149479" y="12700"/>
                  </a:lnTo>
                  <a:cubicBezTo>
                    <a:pt x="73914" y="12700"/>
                    <a:pt x="12700" y="73914"/>
                    <a:pt x="12700" y="149225"/>
                  </a:cubicBezTo>
                  <a:close/>
                </a:path>
              </a:pathLst>
            </a:custGeom>
            <a:solidFill>
              <a:srgbClr val="4A2C85"/>
            </a:solidFill>
            <a:ln w="12700">
              <a:solidFill>
                <a:srgbClr val="000000"/>
              </a:solidFill>
            </a:ln>
          </p:spPr>
        </p:sp>
      </p:grpSp>
      <p:sp>
        <p:nvSpPr>
          <p:cNvPr name="TextBox 16" id="16"/>
          <p:cNvSpPr txBox="true"/>
          <p:nvPr/>
        </p:nvSpPr>
        <p:spPr>
          <a:xfrm rot="0">
            <a:off x="6107163" y="3197723"/>
            <a:ext cx="3644503" cy="408089"/>
          </a:xfrm>
          <a:prstGeom prst="rect">
            <a:avLst/>
          </a:prstGeom>
        </p:spPr>
        <p:txBody>
          <a:bodyPr anchor="t" rtlCol="false" tIns="0" lIns="0" bIns="0" rIns="0">
            <a:spAutoFit/>
          </a:bodyPr>
          <a:lstStyle/>
          <a:p>
            <a:pPr algn="l">
              <a:lnSpc>
                <a:spcPts val="3124"/>
              </a:lnSpc>
            </a:pPr>
            <a:r>
              <a:rPr lang="en-US" sz="2499">
                <a:solidFill>
                  <a:srgbClr val="DCD7E5"/>
                </a:solidFill>
                <a:latin typeface="Montserrat"/>
                <a:ea typeface="Montserrat"/>
                <a:cs typeface="Montserrat"/>
                <a:sym typeface="Montserrat"/>
              </a:rPr>
              <a:t>Screenshot Rebuilding</a:t>
            </a:r>
          </a:p>
        </p:txBody>
      </p:sp>
      <p:sp>
        <p:nvSpPr>
          <p:cNvPr name="TextBox 17" id="17"/>
          <p:cNvSpPr txBox="true"/>
          <p:nvPr/>
        </p:nvSpPr>
        <p:spPr>
          <a:xfrm rot="0">
            <a:off x="6107163" y="3682603"/>
            <a:ext cx="4065984" cy="1709738"/>
          </a:xfrm>
          <a:prstGeom prst="rect">
            <a:avLst/>
          </a:prstGeom>
        </p:spPr>
        <p:txBody>
          <a:bodyPr anchor="t" rtlCol="false" tIns="0" lIns="0" bIns="0" rIns="0">
            <a:spAutoFit/>
          </a:bodyPr>
          <a:lstStyle/>
          <a:p>
            <a:pPr algn="l">
              <a:lnSpc>
                <a:spcPts val="3187"/>
              </a:lnSpc>
            </a:pPr>
            <a:r>
              <a:rPr lang="en-US" sz="2000">
                <a:solidFill>
                  <a:srgbClr val="DCD7E5"/>
                </a:solidFill>
                <a:latin typeface="Heebo Light"/>
                <a:ea typeface="Heebo Light"/>
                <a:cs typeface="Heebo Light"/>
                <a:sym typeface="Heebo Light"/>
              </a:rPr>
              <a:t>Recreating entire UI layouts from visual mockups without access to underlying design files or specifications.</a:t>
            </a:r>
          </a:p>
        </p:txBody>
      </p:sp>
      <p:grpSp>
        <p:nvGrpSpPr>
          <p:cNvPr name="Group 18" id="18"/>
          <p:cNvGrpSpPr/>
          <p:nvPr/>
        </p:nvGrpSpPr>
        <p:grpSpPr>
          <a:xfrm rot="0">
            <a:off x="987476" y="5907291"/>
            <a:ext cx="9455048" cy="1907086"/>
            <a:chOff x="0" y="0"/>
            <a:chExt cx="12606731" cy="2542781"/>
          </a:xfrm>
        </p:grpSpPr>
        <p:sp>
          <p:nvSpPr>
            <p:cNvPr name="Freeform 19" id="19"/>
            <p:cNvSpPr/>
            <p:nvPr/>
          </p:nvSpPr>
          <p:spPr>
            <a:xfrm flipH="false" flipV="false" rot="0">
              <a:off x="6350" y="6350"/>
              <a:ext cx="12594082" cy="2530094"/>
            </a:xfrm>
            <a:custGeom>
              <a:avLst/>
              <a:gdLst/>
              <a:ahLst/>
              <a:cxnLst/>
              <a:rect r="r" b="b" t="t" l="l"/>
              <a:pathLst>
                <a:path h="2530094" w="12594082">
                  <a:moveTo>
                    <a:pt x="0" y="142875"/>
                  </a:moveTo>
                  <a:cubicBezTo>
                    <a:pt x="0" y="64008"/>
                    <a:pt x="64262" y="0"/>
                    <a:pt x="143510" y="0"/>
                  </a:cubicBezTo>
                  <a:lnTo>
                    <a:pt x="12450572" y="0"/>
                  </a:lnTo>
                  <a:cubicBezTo>
                    <a:pt x="12529820" y="0"/>
                    <a:pt x="12594082" y="64008"/>
                    <a:pt x="12594082" y="142875"/>
                  </a:cubicBezTo>
                  <a:lnTo>
                    <a:pt x="12594082" y="2387219"/>
                  </a:lnTo>
                  <a:cubicBezTo>
                    <a:pt x="12594082" y="2466086"/>
                    <a:pt x="12529820" y="2530094"/>
                    <a:pt x="12450572" y="2530094"/>
                  </a:cubicBezTo>
                  <a:lnTo>
                    <a:pt x="143510" y="2530094"/>
                  </a:lnTo>
                  <a:cubicBezTo>
                    <a:pt x="64262" y="2530094"/>
                    <a:pt x="0" y="2466086"/>
                    <a:pt x="0" y="2387219"/>
                  </a:cubicBezTo>
                  <a:close/>
                </a:path>
              </a:pathLst>
            </a:custGeom>
            <a:solidFill>
              <a:srgbClr val="31136C"/>
            </a:solidFill>
            <a:ln w="12700">
              <a:solidFill>
                <a:srgbClr val="000000"/>
              </a:solidFill>
            </a:ln>
          </p:spPr>
        </p:sp>
        <p:sp>
          <p:nvSpPr>
            <p:cNvPr name="Freeform 20" id="20"/>
            <p:cNvSpPr/>
            <p:nvPr/>
          </p:nvSpPr>
          <p:spPr>
            <a:xfrm flipH="false" flipV="false" rot="0">
              <a:off x="0" y="0"/>
              <a:ext cx="12606782" cy="2542794"/>
            </a:xfrm>
            <a:custGeom>
              <a:avLst/>
              <a:gdLst/>
              <a:ahLst/>
              <a:cxnLst/>
              <a:rect r="r" b="b" t="t" l="l"/>
              <a:pathLst>
                <a:path h="2542794" w="12606782">
                  <a:moveTo>
                    <a:pt x="0" y="149225"/>
                  </a:moveTo>
                  <a:cubicBezTo>
                    <a:pt x="0" y="66802"/>
                    <a:pt x="67056" y="0"/>
                    <a:pt x="149860" y="0"/>
                  </a:cubicBezTo>
                  <a:lnTo>
                    <a:pt x="12456922" y="0"/>
                  </a:lnTo>
                  <a:lnTo>
                    <a:pt x="12456922" y="6350"/>
                  </a:lnTo>
                  <a:lnTo>
                    <a:pt x="12456922" y="0"/>
                  </a:lnTo>
                  <a:cubicBezTo>
                    <a:pt x="12539599" y="0"/>
                    <a:pt x="12606782" y="66802"/>
                    <a:pt x="12606782" y="149225"/>
                  </a:cubicBezTo>
                  <a:lnTo>
                    <a:pt x="12600432" y="149225"/>
                  </a:lnTo>
                  <a:lnTo>
                    <a:pt x="12606782" y="149225"/>
                  </a:lnTo>
                  <a:lnTo>
                    <a:pt x="12606782" y="2393569"/>
                  </a:lnTo>
                  <a:lnTo>
                    <a:pt x="12600432" y="2393569"/>
                  </a:lnTo>
                  <a:lnTo>
                    <a:pt x="12606782" y="2393569"/>
                  </a:lnTo>
                  <a:cubicBezTo>
                    <a:pt x="12606782" y="2475992"/>
                    <a:pt x="12539726" y="2542794"/>
                    <a:pt x="12456922" y="2542794"/>
                  </a:cubicBezTo>
                  <a:lnTo>
                    <a:pt x="12456922" y="2536444"/>
                  </a:lnTo>
                  <a:lnTo>
                    <a:pt x="12456922" y="2542794"/>
                  </a:lnTo>
                  <a:lnTo>
                    <a:pt x="149860" y="2542794"/>
                  </a:lnTo>
                  <a:lnTo>
                    <a:pt x="149860" y="2536444"/>
                  </a:lnTo>
                  <a:lnTo>
                    <a:pt x="149860" y="2542794"/>
                  </a:lnTo>
                  <a:cubicBezTo>
                    <a:pt x="67183" y="2542794"/>
                    <a:pt x="0" y="2475992"/>
                    <a:pt x="0" y="2393569"/>
                  </a:cubicBezTo>
                  <a:lnTo>
                    <a:pt x="0" y="149225"/>
                  </a:lnTo>
                  <a:lnTo>
                    <a:pt x="6350" y="149225"/>
                  </a:lnTo>
                  <a:lnTo>
                    <a:pt x="0" y="149225"/>
                  </a:lnTo>
                  <a:moveTo>
                    <a:pt x="12700" y="149225"/>
                  </a:moveTo>
                  <a:lnTo>
                    <a:pt x="12700" y="2393569"/>
                  </a:lnTo>
                  <a:lnTo>
                    <a:pt x="6350" y="2393569"/>
                  </a:lnTo>
                  <a:lnTo>
                    <a:pt x="12700" y="2393569"/>
                  </a:lnTo>
                  <a:cubicBezTo>
                    <a:pt x="12700" y="2469007"/>
                    <a:pt x="74041" y="2530094"/>
                    <a:pt x="149860" y="2530094"/>
                  </a:cubicBezTo>
                  <a:lnTo>
                    <a:pt x="12456922" y="2530094"/>
                  </a:lnTo>
                  <a:cubicBezTo>
                    <a:pt x="12532614" y="2530094"/>
                    <a:pt x="12594082" y="2468880"/>
                    <a:pt x="12594082" y="2393569"/>
                  </a:cubicBezTo>
                  <a:lnTo>
                    <a:pt x="12594082" y="149225"/>
                  </a:lnTo>
                  <a:cubicBezTo>
                    <a:pt x="12594082" y="73787"/>
                    <a:pt x="12532740" y="12700"/>
                    <a:pt x="12456922" y="12700"/>
                  </a:cubicBezTo>
                  <a:lnTo>
                    <a:pt x="149860" y="12700"/>
                  </a:lnTo>
                  <a:lnTo>
                    <a:pt x="149860" y="6350"/>
                  </a:lnTo>
                  <a:lnTo>
                    <a:pt x="149860" y="12700"/>
                  </a:lnTo>
                  <a:cubicBezTo>
                    <a:pt x="74041" y="12700"/>
                    <a:pt x="12700" y="73914"/>
                    <a:pt x="12700" y="149225"/>
                  </a:cubicBezTo>
                  <a:close/>
                </a:path>
              </a:pathLst>
            </a:custGeom>
            <a:solidFill>
              <a:srgbClr val="4A2C85"/>
            </a:solidFill>
            <a:ln w="12700">
              <a:solidFill>
                <a:srgbClr val="000000"/>
              </a:solidFill>
            </a:ln>
          </p:spPr>
        </p:sp>
      </p:grpSp>
      <p:sp>
        <p:nvSpPr>
          <p:cNvPr name="TextBox 21" id="21"/>
          <p:cNvSpPr txBox="true"/>
          <p:nvPr/>
        </p:nvSpPr>
        <p:spPr>
          <a:xfrm rot="0">
            <a:off x="1256852" y="6167142"/>
            <a:ext cx="3291630" cy="408089"/>
          </a:xfrm>
          <a:prstGeom prst="rect">
            <a:avLst/>
          </a:prstGeom>
        </p:spPr>
        <p:txBody>
          <a:bodyPr anchor="t" rtlCol="false" tIns="0" lIns="0" bIns="0" rIns="0">
            <a:spAutoFit/>
          </a:bodyPr>
          <a:lstStyle/>
          <a:p>
            <a:pPr algn="l">
              <a:lnSpc>
                <a:spcPts val="3124"/>
              </a:lnSpc>
            </a:pPr>
            <a:r>
              <a:rPr lang="en-US" sz="2499">
                <a:solidFill>
                  <a:srgbClr val="DCD7E5"/>
                </a:solidFill>
                <a:latin typeface="Montserrat"/>
                <a:ea typeface="Montserrat"/>
                <a:cs typeface="Montserrat"/>
                <a:sym typeface="Montserrat"/>
              </a:rPr>
              <a:t>Style Inconsistencies</a:t>
            </a:r>
          </a:p>
        </p:txBody>
      </p:sp>
      <p:sp>
        <p:nvSpPr>
          <p:cNvPr name="TextBox 22" id="22"/>
          <p:cNvSpPr txBox="true"/>
          <p:nvPr/>
        </p:nvSpPr>
        <p:spPr>
          <a:xfrm rot="0">
            <a:off x="1256852" y="6652022"/>
            <a:ext cx="8916295" cy="892969"/>
          </a:xfrm>
          <a:prstGeom prst="rect">
            <a:avLst/>
          </a:prstGeom>
        </p:spPr>
        <p:txBody>
          <a:bodyPr anchor="t" rtlCol="false" tIns="0" lIns="0" bIns="0" rIns="0">
            <a:spAutoFit/>
          </a:bodyPr>
          <a:lstStyle/>
          <a:p>
            <a:pPr algn="l">
              <a:lnSpc>
                <a:spcPts val="3187"/>
              </a:lnSpc>
            </a:pPr>
            <a:r>
              <a:rPr lang="en-US" sz="2000">
                <a:solidFill>
                  <a:srgbClr val="DCD7E5"/>
                </a:solidFill>
                <a:latin typeface="Heebo Light"/>
                <a:ea typeface="Heebo Light"/>
                <a:cs typeface="Heebo Light"/>
                <a:sym typeface="Heebo Light"/>
              </a:rPr>
              <a:t>Managing color values, spacing units, and typography across components without a centralized system.</a:t>
            </a:r>
          </a:p>
        </p:txBody>
      </p:sp>
      <p:sp>
        <p:nvSpPr>
          <p:cNvPr name="TextBox 23" id="23"/>
          <p:cNvSpPr txBox="true"/>
          <p:nvPr/>
        </p:nvSpPr>
        <p:spPr>
          <a:xfrm rot="0">
            <a:off x="992238" y="8020345"/>
            <a:ext cx="9445523" cy="1301353"/>
          </a:xfrm>
          <a:prstGeom prst="rect">
            <a:avLst/>
          </a:prstGeom>
        </p:spPr>
        <p:txBody>
          <a:bodyPr anchor="t" rtlCol="false" tIns="0" lIns="0" bIns="0" rIns="0">
            <a:spAutoFit/>
          </a:bodyPr>
          <a:lstStyle/>
          <a:p>
            <a:pPr algn="l">
              <a:lnSpc>
                <a:spcPts val="3187"/>
              </a:lnSpc>
            </a:pPr>
            <a:r>
              <a:rPr lang="en-US" sz="2000">
                <a:solidFill>
                  <a:srgbClr val="DCD7E5"/>
                </a:solidFill>
                <a:latin typeface="Heebo Light"/>
                <a:ea typeface="Heebo Light"/>
                <a:cs typeface="Heebo Light"/>
                <a:sym typeface="Heebo Light"/>
              </a:rPr>
              <a:t>Additional pain points include constant px to rem conversions and manually mapping design values to Tailwind utility classes—tasks that consume hours of valuable development time.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a:ln w="12700">
              <a:solidFill>
                <a:srgbClr val="000000"/>
              </a:solidFill>
            </a:ln>
          </p:spPr>
        </p:sp>
      </p:grpSp>
      <p:sp>
        <p:nvSpPr>
          <p:cNvPr name="TextBox 5" id="5"/>
          <p:cNvSpPr txBox="true"/>
          <p:nvPr/>
        </p:nvSpPr>
        <p:spPr>
          <a:xfrm rot="0">
            <a:off x="992238" y="913057"/>
            <a:ext cx="5711428" cy="727767"/>
          </a:xfrm>
          <a:prstGeom prst="rect">
            <a:avLst/>
          </a:prstGeom>
        </p:spPr>
        <p:txBody>
          <a:bodyPr anchor="t" rtlCol="false" tIns="0" lIns="0" bIns="0" rIns="0">
            <a:spAutoFit/>
          </a:bodyPr>
          <a:lstStyle/>
          <a:p>
            <a:pPr algn="l">
              <a:lnSpc>
                <a:spcPts val="5562"/>
              </a:lnSpc>
            </a:pPr>
            <a:r>
              <a:rPr lang="en-US" sz="4437">
                <a:solidFill>
                  <a:srgbClr val="F2F0F4"/>
                </a:solidFill>
                <a:latin typeface="Montserrat"/>
                <a:ea typeface="Montserrat"/>
                <a:cs typeface="Montserrat"/>
                <a:sym typeface="Montserrat"/>
              </a:rPr>
              <a:t>How GenUI Solves It</a:t>
            </a:r>
          </a:p>
        </p:txBody>
      </p:sp>
      <p:sp>
        <p:nvSpPr>
          <p:cNvPr name="Freeform 6" id="6" descr="preencoded.png"/>
          <p:cNvSpPr/>
          <p:nvPr/>
        </p:nvSpPr>
        <p:spPr>
          <a:xfrm flipH="false" flipV="false" rot="0">
            <a:off x="992238" y="2094462"/>
            <a:ext cx="8151762" cy="907256"/>
          </a:xfrm>
          <a:custGeom>
            <a:avLst/>
            <a:gdLst/>
            <a:ahLst/>
            <a:cxnLst/>
            <a:rect r="r" b="b" t="t" l="l"/>
            <a:pathLst>
              <a:path h="907256" w="8151762">
                <a:moveTo>
                  <a:pt x="0" y="0"/>
                </a:moveTo>
                <a:lnTo>
                  <a:pt x="8151762" y="0"/>
                </a:lnTo>
                <a:lnTo>
                  <a:pt x="8151762" y="907256"/>
                </a:lnTo>
                <a:lnTo>
                  <a:pt x="0" y="907256"/>
                </a:lnTo>
                <a:lnTo>
                  <a:pt x="0" y="0"/>
                </a:lnTo>
                <a:close/>
              </a:path>
            </a:pathLst>
          </a:custGeom>
          <a:blipFill>
            <a:blip r:embed="rId3"/>
            <a:stretch>
              <a:fillRect l="-141" t="0" r="-141" b="0"/>
            </a:stretch>
          </a:blipFill>
        </p:spPr>
      </p:sp>
      <p:sp>
        <p:nvSpPr>
          <p:cNvPr name="TextBox 7" id="7"/>
          <p:cNvSpPr txBox="true"/>
          <p:nvPr/>
        </p:nvSpPr>
        <p:spPr>
          <a:xfrm rot="0">
            <a:off x="1219048" y="3219002"/>
            <a:ext cx="2835326" cy="363884"/>
          </a:xfrm>
          <a:prstGeom prst="rect">
            <a:avLst/>
          </a:prstGeom>
        </p:spPr>
        <p:txBody>
          <a:bodyPr anchor="t" rtlCol="false" tIns="0" lIns="0" bIns="0" rIns="0">
            <a:spAutoFit/>
          </a:bodyPr>
          <a:lstStyle/>
          <a:p>
            <a:pPr algn="l">
              <a:lnSpc>
                <a:spcPts val="2750"/>
              </a:lnSpc>
            </a:pPr>
            <a:r>
              <a:rPr lang="en-US" sz="2187">
                <a:solidFill>
                  <a:srgbClr val="DCD7E5"/>
                </a:solidFill>
                <a:latin typeface="Montserrat"/>
                <a:ea typeface="Montserrat"/>
                <a:cs typeface="Montserrat"/>
                <a:sym typeface="Montserrat"/>
              </a:rPr>
              <a:t>Extract</a:t>
            </a:r>
          </a:p>
        </p:txBody>
      </p:sp>
      <p:sp>
        <p:nvSpPr>
          <p:cNvPr name="TextBox 8" id="8"/>
          <p:cNvSpPr txBox="true"/>
          <p:nvPr/>
        </p:nvSpPr>
        <p:spPr>
          <a:xfrm rot="0">
            <a:off x="1219048" y="3652247"/>
            <a:ext cx="7698134" cy="429520"/>
          </a:xfrm>
          <a:prstGeom prst="rect">
            <a:avLst/>
          </a:prstGeom>
        </p:spPr>
        <p:txBody>
          <a:bodyPr anchor="t" rtlCol="false" tIns="0" lIns="0" bIns="0" rIns="0">
            <a:spAutoFit/>
          </a:bodyPr>
          <a:lstStyle/>
          <a:p>
            <a:pPr algn="l">
              <a:lnSpc>
                <a:spcPts val="2812"/>
              </a:lnSpc>
            </a:pPr>
            <a:r>
              <a:rPr lang="en-US" sz="1750">
                <a:solidFill>
                  <a:srgbClr val="DCD7E5"/>
                </a:solidFill>
                <a:latin typeface="Heebo Light"/>
                <a:ea typeface="Heebo Light"/>
                <a:cs typeface="Heebo Light"/>
                <a:sym typeface="Heebo Light"/>
              </a:rPr>
              <a:t>Upload designs from screenshots, Figma, or design tools</a:t>
            </a:r>
          </a:p>
        </p:txBody>
      </p:sp>
      <p:sp>
        <p:nvSpPr>
          <p:cNvPr name="Freeform 9" id="9" descr="preencoded.png"/>
          <p:cNvSpPr/>
          <p:nvPr/>
        </p:nvSpPr>
        <p:spPr>
          <a:xfrm flipH="false" flipV="false" rot="0">
            <a:off x="9144000" y="2094462"/>
            <a:ext cx="8151762" cy="907256"/>
          </a:xfrm>
          <a:custGeom>
            <a:avLst/>
            <a:gdLst/>
            <a:ahLst/>
            <a:cxnLst/>
            <a:rect r="r" b="b" t="t" l="l"/>
            <a:pathLst>
              <a:path h="907256" w="8151762">
                <a:moveTo>
                  <a:pt x="0" y="0"/>
                </a:moveTo>
                <a:lnTo>
                  <a:pt x="8151762" y="0"/>
                </a:lnTo>
                <a:lnTo>
                  <a:pt x="8151762" y="907256"/>
                </a:lnTo>
                <a:lnTo>
                  <a:pt x="0" y="907256"/>
                </a:lnTo>
                <a:lnTo>
                  <a:pt x="0" y="0"/>
                </a:lnTo>
                <a:close/>
              </a:path>
            </a:pathLst>
          </a:custGeom>
          <a:blipFill>
            <a:blip r:embed="rId4"/>
            <a:stretch>
              <a:fillRect l="-141" t="0" r="-141" b="0"/>
            </a:stretch>
          </a:blipFill>
        </p:spPr>
      </p:sp>
      <p:sp>
        <p:nvSpPr>
          <p:cNvPr name="TextBox 10" id="10"/>
          <p:cNvSpPr txBox="true"/>
          <p:nvPr/>
        </p:nvSpPr>
        <p:spPr>
          <a:xfrm rot="0">
            <a:off x="9370809" y="3219002"/>
            <a:ext cx="2835326" cy="363884"/>
          </a:xfrm>
          <a:prstGeom prst="rect">
            <a:avLst/>
          </a:prstGeom>
        </p:spPr>
        <p:txBody>
          <a:bodyPr anchor="t" rtlCol="false" tIns="0" lIns="0" bIns="0" rIns="0">
            <a:spAutoFit/>
          </a:bodyPr>
          <a:lstStyle/>
          <a:p>
            <a:pPr algn="l">
              <a:lnSpc>
                <a:spcPts val="2750"/>
              </a:lnSpc>
            </a:pPr>
            <a:r>
              <a:rPr lang="en-US" sz="2187">
                <a:solidFill>
                  <a:srgbClr val="DCD7E5"/>
                </a:solidFill>
                <a:latin typeface="Montserrat"/>
                <a:ea typeface="Montserrat"/>
                <a:cs typeface="Montserrat"/>
                <a:sym typeface="Montserrat"/>
              </a:rPr>
              <a:t>Normalize</a:t>
            </a:r>
          </a:p>
        </p:txBody>
      </p:sp>
      <p:sp>
        <p:nvSpPr>
          <p:cNvPr name="TextBox 11" id="11"/>
          <p:cNvSpPr txBox="true"/>
          <p:nvPr/>
        </p:nvSpPr>
        <p:spPr>
          <a:xfrm rot="0">
            <a:off x="9370809" y="3652247"/>
            <a:ext cx="7698134" cy="429520"/>
          </a:xfrm>
          <a:prstGeom prst="rect">
            <a:avLst/>
          </a:prstGeom>
        </p:spPr>
        <p:txBody>
          <a:bodyPr anchor="t" rtlCol="false" tIns="0" lIns="0" bIns="0" rIns="0">
            <a:spAutoFit/>
          </a:bodyPr>
          <a:lstStyle/>
          <a:p>
            <a:pPr algn="l">
              <a:lnSpc>
                <a:spcPts val="2812"/>
              </a:lnSpc>
            </a:pPr>
            <a:r>
              <a:rPr lang="en-US" sz="1750">
                <a:solidFill>
                  <a:srgbClr val="DCD7E5"/>
                </a:solidFill>
                <a:latin typeface="Heebo Light"/>
                <a:ea typeface="Heebo Light"/>
                <a:cs typeface="Heebo Light"/>
                <a:sym typeface="Heebo Light"/>
              </a:rPr>
              <a:t>Convert to standardized design tokens and style specifications</a:t>
            </a:r>
          </a:p>
        </p:txBody>
      </p:sp>
      <p:sp>
        <p:nvSpPr>
          <p:cNvPr name="Freeform 12" id="12" descr="preencoded.png"/>
          <p:cNvSpPr/>
          <p:nvPr/>
        </p:nvSpPr>
        <p:spPr>
          <a:xfrm flipH="false" flipV="false" rot="0">
            <a:off x="992238" y="4308577"/>
            <a:ext cx="8151762" cy="907256"/>
          </a:xfrm>
          <a:custGeom>
            <a:avLst/>
            <a:gdLst/>
            <a:ahLst/>
            <a:cxnLst/>
            <a:rect r="r" b="b" t="t" l="l"/>
            <a:pathLst>
              <a:path h="907256" w="8151762">
                <a:moveTo>
                  <a:pt x="0" y="0"/>
                </a:moveTo>
                <a:lnTo>
                  <a:pt x="8151762" y="0"/>
                </a:lnTo>
                <a:lnTo>
                  <a:pt x="8151762" y="907256"/>
                </a:lnTo>
                <a:lnTo>
                  <a:pt x="0" y="907256"/>
                </a:lnTo>
                <a:lnTo>
                  <a:pt x="0" y="0"/>
                </a:lnTo>
                <a:close/>
              </a:path>
            </a:pathLst>
          </a:custGeom>
          <a:blipFill>
            <a:blip r:embed="rId5"/>
            <a:stretch>
              <a:fillRect l="-141" t="0" r="-141" b="0"/>
            </a:stretch>
          </a:blipFill>
        </p:spPr>
      </p:sp>
      <p:sp>
        <p:nvSpPr>
          <p:cNvPr name="TextBox 13" id="13"/>
          <p:cNvSpPr txBox="true"/>
          <p:nvPr/>
        </p:nvSpPr>
        <p:spPr>
          <a:xfrm rot="0">
            <a:off x="1219048" y="5433117"/>
            <a:ext cx="2835326" cy="363884"/>
          </a:xfrm>
          <a:prstGeom prst="rect">
            <a:avLst/>
          </a:prstGeom>
        </p:spPr>
        <p:txBody>
          <a:bodyPr anchor="t" rtlCol="false" tIns="0" lIns="0" bIns="0" rIns="0">
            <a:spAutoFit/>
          </a:bodyPr>
          <a:lstStyle/>
          <a:p>
            <a:pPr algn="l">
              <a:lnSpc>
                <a:spcPts val="2750"/>
              </a:lnSpc>
            </a:pPr>
            <a:r>
              <a:rPr lang="en-US" sz="2187">
                <a:solidFill>
                  <a:srgbClr val="DCD7E5"/>
                </a:solidFill>
                <a:latin typeface="Montserrat"/>
                <a:ea typeface="Montserrat"/>
                <a:cs typeface="Montserrat"/>
                <a:sym typeface="Montserrat"/>
              </a:rPr>
              <a:t>Convert</a:t>
            </a:r>
          </a:p>
        </p:txBody>
      </p:sp>
      <p:sp>
        <p:nvSpPr>
          <p:cNvPr name="TextBox 14" id="14"/>
          <p:cNvSpPr txBox="true"/>
          <p:nvPr/>
        </p:nvSpPr>
        <p:spPr>
          <a:xfrm rot="0">
            <a:off x="1219048" y="5866362"/>
            <a:ext cx="7698134" cy="429520"/>
          </a:xfrm>
          <a:prstGeom prst="rect">
            <a:avLst/>
          </a:prstGeom>
        </p:spPr>
        <p:txBody>
          <a:bodyPr anchor="t" rtlCol="false" tIns="0" lIns="0" bIns="0" rIns="0">
            <a:spAutoFit/>
          </a:bodyPr>
          <a:lstStyle/>
          <a:p>
            <a:pPr algn="l">
              <a:lnSpc>
                <a:spcPts val="2812"/>
              </a:lnSpc>
            </a:pPr>
            <a:r>
              <a:rPr lang="en-US" sz="1750">
                <a:solidFill>
                  <a:srgbClr val="DCD7E5"/>
                </a:solidFill>
                <a:latin typeface="Heebo Light"/>
                <a:ea typeface="Heebo Light"/>
                <a:cs typeface="Heebo Light"/>
                <a:sym typeface="Heebo Light"/>
              </a:rPr>
              <a:t>Generate production-ready code in your preferred format</a:t>
            </a:r>
          </a:p>
        </p:txBody>
      </p:sp>
      <p:sp>
        <p:nvSpPr>
          <p:cNvPr name="Freeform 15" id="15" descr="preencoded.png"/>
          <p:cNvSpPr/>
          <p:nvPr/>
        </p:nvSpPr>
        <p:spPr>
          <a:xfrm flipH="false" flipV="false" rot="0">
            <a:off x="9144000" y="4308577"/>
            <a:ext cx="8151762" cy="907256"/>
          </a:xfrm>
          <a:custGeom>
            <a:avLst/>
            <a:gdLst/>
            <a:ahLst/>
            <a:cxnLst/>
            <a:rect r="r" b="b" t="t" l="l"/>
            <a:pathLst>
              <a:path h="907256" w="8151762">
                <a:moveTo>
                  <a:pt x="0" y="0"/>
                </a:moveTo>
                <a:lnTo>
                  <a:pt x="8151762" y="0"/>
                </a:lnTo>
                <a:lnTo>
                  <a:pt x="8151762" y="907256"/>
                </a:lnTo>
                <a:lnTo>
                  <a:pt x="0" y="907256"/>
                </a:lnTo>
                <a:lnTo>
                  <a:pt x="0" y="0"/>
                </a:lnTo>
                <a:close/>
              </a:path>
            </a:pathLst>
          </a:custGeom>
          <a:blipFill>
            <a:blip r:embed="rId6"/>
            <a:stretch>
              <a:fillRect l="-141" t="0" r="-141" b="0"/>
            </a:stretch>
          </a:blipFill>
        </p:spPr>
      </p:sp>
      <p:sp>
        <p:nvSpPr>
          <p:cNvPr name="TextBox 16" id="16"/>
          <p:cNvSpPr txBox="true"/>
          <p:nvPr/>
        </p:nvSpPr>
        <p:spPr>
          <a:xfrm rot="0">
            <a:off x="9370809" y="5433117"/>
            <a:ext cx="2835326" cy="363884"/>
          </a:xfrm>
          <a:prstGeom prst="rect">
            <a:avLst/>
          </a:prstGeom>
        </p:spPr>
        <p:txBody>
          <a:bodyPr anchor="t" rtlCol="false" tIns="0" lIns="0" bIns="0" rIns="0">
            <a:spAutoFit/>
          </a:bodyPr>
          <a:lstStyle/>
          <a:p>
            <a:pPr algn="l">
              <a:lnSpc>
                <a:spcPts val="2750"/>
              </a:lnSpc>
            </a:pPr>
            <a:r>
              <a:rPr lang="en-US" sz="2187">
                <a:solidFill>
                  <a:srgbClr val="DCD7E5"/>
                </a:solidFill>
                <a:latin typeface="Montserrat"/>
                <a:ea typeface="Montserrat"/>
                <a:cs typeface="Montserrat"/>
                <a:sym typeface="Montserrat"/>
              </a:rPr>
              <a:t>Use</a:t>
            </a:r>
          </a:p>
        </p:txBody>
      </p:sp>
      <p:sp>
        <p:nvSpPr>
          <p:cNvPr name="TextBox 17" id="17"/>
          <p:cNvSpPr txBox="true"/>
          <p:nvPr/>
        </p:nvSpPr>
        <p:spPr>
          <a:xfrm rot="0">
            <a:off x="9370809" y="5866362"/>
            <a:ext cx="7698134" cy="429520"/>
          </a:xfrm>
          <a:prstGeom prst="rect">
            <a:avLst/>
          </a:prstGeom>
        </p:spPr>
        <p:txBody>
          <a:bodyPr anchor="t" rtlCol="false" tIns="0" lIns="0" bIns="0" rIns="0">
            <a:spAutoFit/>
          </a:bodyPr>
          <a:lstStyle/>
          <a:p>
            <a:pPr algn="l">
              <a:lnSpc>
                <a:spcPts val="2812"/>
              </a:lnSpc>
            </a:pPr>
            <a:r>
              <a:rPr lang="en-US" sz="1750">
                <a:solidFill>
                  <a:srgbClr val="DCD7E5"/>
                </a:solidFill>
                <a:latin typeface="Heebo Light"/>
                <a:ea typeface="Heebo Light"/>
                <a:cs typeface="Heebo Light"/>
                <a:sym typeface="Heebo Light"/>
              </a:rPr>
              <a:t>Copy, paste, and integrate directly into your projects</a:t>
            </a:r>
          </a:p>
        </p:txBody>
      </p:sp>
      <p:sp>
        <p:nvSpPr>
          <p:cNvPr name="Freeform 18" id="18" descr="preencoded.png"/>
          <p:cNvSpPr/>
          <p:nvPr/>
        </p:nvSpPr>
        <p:spPr>
          <a:xfrm flipH="false" flipV="false" rot="0">
            <a:off x="992238" y="6522691"/>
            <a:ext cx="8151762" cy="907256"/>
          </a:xfrm>
          <a:custGeom>
            <a:avLst/>
            <a:gdLst/>
            <a:ahLst/>
            <a:cxnLst/>
            <a:rect r="r" b="b" t="t" l="l"/>
            <a:pathLst>
              <a:path h="907256" w="8151762">
                <a:moveTo>
                  <a:pt x="0" y="0"/>
                </a:moveTo>
                <a:lnTo>
                  <a:pt x="8151762" y="0"/>
                </a:lnTo>
                <a:lnTo>
                  <a:pt x="8151762" y="907257"/>
                </a:lnTo>
                <a:lnTo>
                  <a:pt x="0" y="907257"/>
                </a:lnTo>
                <a:lnTo>
                  <a:pt x="0" y="0"/>
                </a:lnTo>
                <a:close/>
              </a:path>
            </a:pathLst>
          </a:custGeom>
          <a:blipFill>
            <a:blip r:embed="rId7"/>
            <a:stretch>
              <a:fillRect l="-141" t="0" r="-141" b="0"/>
            </a:stretch>
          </a:blipFill>
        </p:spPr>
      </p:sp>
      <p:sp>
        <p:nvSpPr>
          <p:cNvPr name="TextBox 19" id="19"/>
          <p:cNvSpPr txBox="true"/>
          <p:nvPr/>
        </p:nvSpPr>
        <p:spPr>
          <a:xfrm rot="0">
            <a:off x="1219048" y="7647232"/>
            <a:ext cx="2835326" cy="363884"/>
          </a:xfrm>
          <a:prstGeom prst="rect">
            <a:avLst/>
          </a:prstGeom>
        </p:spPr>
        <p:txBody>
          <a:bodyPr anchor="t" rtlCol="false" tIns="0" lIns="0" bIns="0" rIns="0">
            <a:spAutoFit/>
          </a:bodyPr>
          <a:lstStyle/>
          <a:p>
            <a:pPr algn="l">
              <a:lnSpc>
                <a:spcPts val="2750"/>
              </a:lnSpc>
            </a:pPr>
            <a:r>
              <a:rPr lang="en-US" sz="2187">
                <a:solidFill>
                  <a:srgbClr val="DCD7E5"/>
                </a:solidFill>
                <a:latin typeface="Montserrat"/>
                <a:ea typeface="Montserrat"/>
                <a:cs typeface="Montserrat"/>
                <a:sym typeface="Montserrat"/>
              </a:rPr>
              <a:t>Save History</a:t>
            </a:r>
          </a:p>
        </p:txBody>
      </p:sp>
      <p:sp>
        <p:nvSpPr>
          <p:cNvPr name="TextBox 20" id="20"/>
          <p:cNvSpPr txBox="true"/>
          <p:nvPr/>
        </p:nvSpPr>
        <p:spPr>
          <a:xfrm rot="0">
            <a:off x="1219048" y="8080477"/>
            <a:ext cx="7698134" cy="429520"/>
          </a:xfrm>
          <a:prstGeom prst="rect">
            <a:avLst/>
          </a:prstGeom>
        </p:spPr>
        <p:txBody>
          <a:bodyPr anchor="t" rtlCol="false" tIns="0" lIns="0" bIns="0" rIns="0">
            <a:spAutoFit/>
          </a:bodyPr>
          <a:lstStyle/>
          <a:p>
            <a:pPr algn="l">
              <a:lnSpc>
                <a:spcPts val="2812"/>
              </a:lnSpc>
            </a:pPr>
            <a:r>
              <a:rPr lang="en-US" sz="1750">
                <a:solidFill>
                  <a:srgbClr val="DCD7E5"/>
                </a:solidFill>
                <a:latin typeface="Heebo Light"/>
                <a:ea typeface="Heebo Light"/>
                <a:cs typeface="Heebo Light"/>
                <a:sym typeface="Heebo Light"/>
              </a:rPr>
              <a:t>Store conversion history and reuse previous conversions</a:t>
            </a:r>
          </a:p>
        </p:txBody>
      </p:sp>
      <p:sp>
        <p:nvSpPr>
          <p:cNvPr name="TextBox 21" id="21"/>
          <p:cNvSpPr txBox="true"/>
          <p:nvPr/>
        </p:nvSpPr>
        <p:spPr>
          <a:xfrm rot="0">
            <a:off x="992238" y="8925220"/>
            <a:ext cx="16303523" cy="429520"/>
          </a:xfrm>
          <a:prstGeom prst="rect">
            <a:avLst/>
          </a:prstGeom>
        </p:spPr>
        <p:txBody>
          <a:bodyPr anchor="t" rtlCol="false" tIns="0" lIns="0" bIns="0" rIns="0">
            <a:spAutoFit/>
          </a:bodyPr>
          <a:lstStyle/>
          <a:p>
            <a:pPr algn="l">
              <a:lnSpc>
                <a:spcPts val="2812"/>
              </a:lnSpc>
            </a:pPr>
            <a:r>
              <a:rPr lang="en-US" sz="1750">
                <a:solidFill>
                  <a:srgbClr val="DCD7E5"/>
                </a:solidFill>
                <a:latin typeface="Heebo Light"/>
                <a:ea typeface="Heebo Light"/>
                <a:cs typeface="Heebo Light"/>
                <a:sym typeface="Heebo Light"/>
              </a:rPr>
              <a:t>GenUI automates the entire design-to-code pipeline, transforming what used to take hours into a seamless, seconds-long process.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a:ln w="12700">
              <a:solidFill>
                <a:srgbClr val="000000"/>
              </a:solidFill>
            </a:ln>
          </p:spPr>
        </p:sp>
      </p:grpSp>
      <p:sp>
        <p:nvSpPr>
          <p:cNvPr name="TextBox 5" id="5"/>
          <p:cNvSpPr txBox="true"/>
          <p:nvPr/>
        </p:nvSpPr>
        <p:spPr>
          <a:xfrm rot="0">
            <a:off x="992238" y="1870624"/>
            <a:ext cx="7832084" cy="924077"/>
          </a:xfrm>
          <a:prstGeom prst="rect">
            <a:avLst/>
          </a:prstGeom>
        </p:spPr>
        <p:txBody>
          <a:bodyPr anchor="t" rtlCol="false" tIns="0" lIns="0" bIns="0" rIns="0">
            <a:spAutoFit/>
          </a:bodyPr>
          <a:lstStyle/>
          <a:p>
            <a:pPr algn="l">
              <a:lnSpc>
                <a:spcPts val="6937"/>
              </a:lnSpc>
            </a:pPr>
            <a:r>
              <a:rPr lang="en-US" sz="5562">
                <a:solidFill>
                  <a:srgbClr val="F2F0F4"/>
                </a:solidFill>
                <a:latin typeface="Montserrat"/>
                <a:ea typeface="Montserrat"/>
                <a:cs typeface="Montserrat"/>
                <a:sym typeface="Montserrat"/>
              </a:rPr>
              <a:t>Flexible Input Sources</a:t>
            </a:r>
          </a:p>
        </p:txBody>
      </p:sp>
      <p:sp>
        <p:nvSpPr>
          <p:cNvPr name="Freeform 6" id="6" descr="preencoded.png"/>
          <p:cNvSpPr/>
          <p:nvPr/>
        </p:nvSpPr>
        <p:spPr>
          <a:xfrm flipH="false" flipV="false" rot="0">
            <a:off x="992238" y="3361734"/>
            <a:ext cx="5198269" cy="3212754"/>
          </a:xfrm>
          <a:custGeom>
            <a:avLst/>
            <a:gdLst/>
            <a:ahLst/>
            <a:cxnLst/>
            <a:rect r="r" b="b" t="t" l="l"/>
            <a:pathLst>
              <a:path h="3212754" w="5198269">
                <a:moveTo>
                  <a:pt x="0" y="0"/>
                </a:moveTo>
                <a:lnTo>
                  <a:pt x="5198269" y="0"/>
                </a:lnTo>
                <a:lnTo>
                  <a:pt x="5198269" y="3212754"/>
                </a:lnTo>
                <a:lnTo>
                  <a:pt x="0" y="3212754"/>
                </a:lnTo>
                <a:lnTo>
                  <a:pt x="0" y="0"/>
                </a:lnTo>
                <a:close/>
              </a:path>
            </a:pathLst>
          </a:custGeom>
          <a:blipFill>
            <a:blip r:embed="rId3"/>
            <a:stretch>
              <a:fillRect l="-66" t="0" r="-67" b="0"/>
            </a:stretch>
          </a:blipFill>
        </p:spPr>
      </p:sp>
      <p:sp>
        <p:nvSpPr>
          <p:cNvPr name="TextBox 7" id="7"/>
          <p:cNvSpPr txBox="true"/>
          <p:nvPr/>
        </p:nvSpPr>
        <p:spPr>
          <a:xfrm rot="0">
            <a:off x="992238" y="6838950"/>
            <a:ext cx="3544043" cy="46196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Image Files</a:t>
            </a:r>
          </a:p>
        </p:txBody>
      </p:sp>
      <p:sp>
        <p:nvSpPr>
          <p:cNvPr name="TextBox 8" id="8"/>
          <p:cNvSpPr txBox="true"/>
          <p:nvPr/>
        </p:nvSpPr>
        <p:spPr>
          <a:xfrm rot="0">
            <a:off x="992238" y="7385294"/>
            <a:ext cx="5198269" cy="992981"/>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PNG, JPG, and SVG files for intelligent visual analysis.</a:t>
            </a:r>
          </a:p>
        </p:txBody>
      </p:sp>
      <p:sp>
        <p:nvSpPr>
          <p:cNvPr name="Freeform 9" id="9" descr="preencoded.png"/>
          <p:cNvSpPr/>
          <p:nvPr/>
        </p:nvSpPr>
        <p:spPr>
          <a:xfrm flipH="false" flipV="false" rot="0">
            <a:off x="6544866" y="3361734"/>
            <a:ext cx="5198269" cy="3212754"/>
          </a:xfrm>
          <a:custGeom>
            <a:avLst/>
            <a:gdLst/>
            <a:ahLst/>
            <a:cxnLst/>
            <a:rect r="r" b="b" t="t" l="l"/>
            <a:pathLst>
              <a:path h="3212754" w="5198269">
                <a:moveTo>
                  <a:pt x="0" y="0"/>
                </a:moveTo>
                <a:lnTo>
                  <a:pt x="5198268" y="0"/>
                </a:lnTo>
                <a:lnTo>
                  <a:pt x="5198268" y="3212754"/>
                </a:lnTo>
                <a:lnTo>
                  <a:pt x="0" y="3212754"/>
                </a:lnTo>
                <a:lnTo>
                  <a:pt x="0" y="0"/>
                </a:lnTo>
                <a:close/>
              </a:path>
            </a:pathLst>
          </a:custGeom>
          <a:blipFill>
            <a:blip r:embed="rId4"/>
            <a:stretch>
              <a:fillRect l="-66" t="0" r="-67" b="0"/>
            </a:stretch>
          </a:blipFill>
        </p:spPr>
      </p:sp>
      <p:sp>
        <p:nvSpPr>
          <p:cNvPr name="TextBox 10" id="10"/>
          <p:cNvSpPr txBox="true"/>
          <p:nvPr/>
        </p:nvSpPr>
        <p:spPr>
          <a:xfrm rot="0">
            <a:off x="6544866" y="6838950"/>
            <a:ext cx="3544043" cy="46196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Design Tools</a:t>
            </a:r>
          </a:p>
        </p:txBody>
      </p:sp>
      <p:sp>
        <p:nvSpPr>
          <p:cNvPr name="TextBox 11" id="11"/>
          <p:cNvSpPr txBox="true"/>
          <p:nvPr/>
        </p:nvSpPr>
        <p:spPr>
          <a:xfrm rot="0">
            <a:off x="6544866" y="7385294"/>
            <a:ext cx="5198269" cy="992981"/>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Direct exports from Figma &amp; Adobe XD with layer precision.</a:t>
            </a:r>
          </a:p>
        </p:txBody>
      </p:sp>
      <p:sp>
        <p:nvSpPr>
          <p:cNvPr name="Freeform 12" id="12" descr="preencoded.png"/>
          <p:cNvSpPr/>
          <p:nvPr/>
        </p:nvSpPr>
        <p:spPr>
          <a:xfrm flipH="false" flipV="false" rot="0">
            <a:off x="12097493" y="3361734"/>
            <a:ext cx="5198269" cy="3212754"/>
          </a:xfrm>
          <a:custGeom>
            <a:avLst/>
            <a:gdLst/>
            <a:ahLst/>
            <a:cxnLst/>
            <a:rect r="r" b="b" t="t" l="l"/>
            <a:pathLst>
              <a:path h="3212754" w="5198269">
                <a:moveTo>
                  <a:pt x="0" y="0"/>
                </a:moveTo>
                <a:lnTo>
                  <a:pt x="5198269" y="0"/>
                </a:lnTo>
                <a:lnTo>
                  <a:pt x="5198269" y="3212754"/>
                </a:lnTo>
                <a:lnTo>
                  <a:pt x="0" y="3212754"/>
                </a:lnTo>
                <a:lnTo>
                  <a:pt x="0" y="0"/>
                </a:lnTo>
                <a:close/>
              </a:path>
            </a:pathLst>
          </a:custGeom>
          <a:blipFill>
            <a:blip r:embed="rId5"/>
            <a:stretch>
              <a:fillRect l="-66" t="0" r="-67" b="0"/>
            </a:stretch>
          </a:blipFill>
        </p:spPr>
      </p:sp>
      <p:sp>
        <p:nvSpPr>
          <p:cNvPr name="TextBox 13" id="13"/>
          <p:cNvSpPr txBox="true"/>
          <p:nvPr/>
        </p:nvSpPr>
        <p:spPr>
          <a:xfrm rot="0">
            <a:off x="12097493" y="6838950"/>
            <a:ext cx="3544043" cy="46196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Design Tokens</a:t>
            </a:r>
          </a:p>
        </p:txBody>
      </p:sp>
      <p:sp>
        <p:nvSpPr>
          <p:cNvPr name="TextBox 14" id="14"/>
          <p:cNvSpPr txBox="true"/>
          <p:nvPr/>
        </p:nvSpPr>
        <p:spPr>
          <a:xfrm rot="0">
            <a:off x="12097493" y="7385294"/>
            <a:ext cx="5198269" cy="992981"/>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Standard JSON format for design systems.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a:ln w="12700">
              <a:solidFill>
                <a:srgbClr val="000000"/>
              </a:solidFill>
            </a:ln>
          </p:spPr>
        </p:sp>
      </p:grpSp>
      <p:grpSp>
        <p:nvGrpSpPr>
          <p:cNvPr name="Group 5" id="5"/>
          <p:cNvGrpSpPr/>
          <p:nvPr/>
        </p:nvGrpSpPr>
        <p:grpSpPr>
          <a:xfrm rot="0">
            <a:off x="987476" y="2573541"/>
            <a:ext cx="1784594" cy="561384"/>
            <a:chOff x="0" y="0"/>
            <a:chExt cx="2379459" cy="748513"/>
          </a:xfrm>
        </p:grpSpPr>
        <p:sp>
          <p:nvSpPr>
            <p:cNvPr name="Freeform 6" id="6"/>
            <p:cNvSpPr/>
            <p:nvPr/>
          </p:nvSpPr>
          <p:spPr>
            <a:xfrm flipH="false" flipV="false" rot="0">
              <a:off x="0" y="0"/>
              <a:ext cx="2379472" cy="748538"/>
            </a:xfrm>
            <a:custGeom>
              <a:avLst/>
              <a:gdLst/>
              <a:ahLst/>
              <a:cxnLst/>
              <a:rect r="r" b="b" t="t" l="l"/>
              <a:pathLst>
                <a:path h="748538" w="2379472">
                  <a:moveTo>
                    <a:pt x="0" y="133350"/>
                  </a:moveTo>
                  <a:cubicBezTo>
                    <a:pt x="0" y="59690"/>
                    <a:pt x="60452" y="0"/>
                    <a:pt x="134874" y="0"/>
                  </a:cubicBezTo>
                  <a:lnTo>
                    <a:pt x="2244598" y="0"/>
                  </a:lnTo>
                  <a:lnTo>
                    <a:pt x="2244598" y="6350"/>
                  </a:lnTo>
                  <a:lnTo>
                    <a:pt x="2244598" y="0"/>
                  </a:lnTo>
                  <a:cubicBezTo>
                    <a:pt x="2319020" y="0"/>
                    <a:pt x="2379472" y="59690"/>
                    <a:pt x="2379472" y="133350"/>
                  </a:cubicBezTo>
                  <a:lnTo>
                    <a:pt x="2373122" y="133350"/>
                  </a:lnTo>
                  <a:lnTo>
                    <a:pt x="2379472" y="133350"/>
                  </a:lnTo>
                  <a:lnTo>
                    <a:pt x="2379472" y="615188"/>
                  </a:lnTo>
                  <a:lnTo>
                    <a:pt x="2373122" y="615188"/>
                  </a:lnTo>
                  <a:lnTo>
                    <a:pt x="2379472" y="615188"/>
                  </a:lnTo>
                  <a:cubicBezTo>
                    <a:pt x="2379472" y="688975"/>
                    <a:pt x="2319020" y="748538"/>
                    <a:pt x="2244598" y="748538"/>
                  </a:cubicBezTo>
                  <a:lnTo>
                    <a:pt x="2244598" y="742188"/>
                  </a:lnTo>
                  <a:lnTo>
                    <a:pt x="2244598" y="748538"/>
                  </a:lnTo>
                  <a:lnTo>
                    <a:pt x="134874" y="748538"/>
                  </a:lnTo>
                  <a:lnTo>
                    <a:pt x="134874" y="742188"/>
                  </a:lnTo>
                  <a:lnTo>
                    <a:pt x="134874" y="748538"/>
                  </a:lnTo>
                  <a:cubicBezTo>
                    <a:pt x="60452" y="748538"/>
                    <a:pt x="0" y="688848"/>
                    <a:pt x="0" y="615188"/>
                  </a:cubicBezTo>
                  <a:lnTo>
                    <a:pt x="0" y="133350"/>
                  </a:lnTo>
                  <a:lnTo>
                    <a:pt x="6350" y="133350"/>
                  </a:lnTo>
                  <a:lnTo>
                    <a:pt x="0" y="133350"/>
                  </a:lnTo>
                  <a:moveTo>
                    <a:pt x="12700" y="133350"/>
                  </a:moveTo>
                  <a:lnTo>
                    <a:pt x="12700" y="615188"/>
                  </a:lnTo>
                  <a:lnTo>
                    <a:pt x="6350" y="615188"/>
                  </a:lnTo>
                  <a:lnTo>
                    <a:pt x="12700" y="615188"/>
                  </a:lnTo>
                  <a:cubicBezTo>
                    <a:pt x="12700" y="681736"/>
                    <a:pt x="67310" y="735838"/>
                    <a:pt x="134874" y="735838"/>
                  </a:cubicBezTo>
                  <a:lnTo>
                    <a:pt x="2244598" y="735838"/>
                  </a:lnTo>
                  <a:cubicBezTo>
                    <a:pt x="2312162" y="735838"/>
                    <a:pt x="2366772" y="681736"/>
                    <a:pt x="2366772" y="615188"/>
                  </a:cubicBezTo>
                  <a:lnTo>
                    <a:pt x="2366772" y="133350"/>
                  </a:lnTo>
                  <a:cubicBezTo>
                    <a:pt x="2366772" y="66802"/>
                    <a:pt x="2312162" y="12700"/>
                    <a:pt x="2244598" y="12700"/>
                  </a:cubicBezTo>
                  <a:lnTo>
                    <a:pt x="134874" y="12700"/>
                  </a:lnTo>
                  <a:lnTo>
                    <a:pt x="134874" y="6350"/>
                  </a:lnTo>
                  <a:lnTo>
                    <a:pt x="134874" y="12700"/>
                  </a:lnTo>
                  <a:cubicBezTo>
                    <a:pt x="67310" y="12700"/>
                    <a:pt x="12700" y="66802"/>
                    <a:pt x="12700" y="133350"/>
                  </a:cubicBezTo>
                  <a:close/>
                </a:path>
              </a:pathLst>
            </a:custGeom>
            <a:solidFill>
              <a:srgbClr val="481C9E"/>
            </a:solidFill>
            <a:ln w="12700">
              <a:solidFill>
                <a:srgbClr val="000000"/>
              </a:solidFill>
            </a:ln>
          </p:spPr>
        </p:sp>
      </p:grpSp>
      <p:sp>
        <p:nvSpPr>
          <p:cNvPr name="Freeform 7" id="7" descr="preencoded.png"/>
          <p:cNvSpPr/>
          <p:nvPr/>
        </p:nvSpPr>
        <p:spPr>
          <a:xfrm flipH="false" flipV="false" rot="0">
            <a:off x="1171870" y="2740819"/>
            <a:ext cx="226809" cy="226809"/>
          </a:xfrm>
          <a:custGeom>
            <a:avLst/>
            <a:gdLst/>
            <a:ahLst/>
            <a:cxnLst/>
            <a:rect r="r" b="b" t="t" l="l"/>
            <a:pathLst>
              <a:path h="226809" w="226809">
                <a:moveTo>
                  <a:pt x="0" y="0"/>
                </a:moveTo>
                <a:lnTo>
                  <a:pt x="226810" y="0"/>
                </a:lnTo>
                <a:lnTo>
                  <a:pt x="226810" y="226809"/>
                </a:lnTo>
                <a:lnTo>
                  <a:pt x="0" y="226809"/>
                </a:lnTo>
                <a:lnTo>
                  <a:pt x="0" y="0"/>
                </a:lnTo>
                <a:close/>
              </a:path>
            </a:pathLst>
          </a:custGeom>
          <a:blipFill>
            <a:blip r:embed="rId3">
              <a:extLst>
                <a:ext uri="{96DAC541-7B7A-43D3-8B79-37D633B846F1}">
                  <asvg:svgBlip xmlns:asvg="http://schemas.microsoft.com/office/drawing/2016/SVG/main" r:embed="rId4"/>
                </a:ext>
              </a:extLst>
            </a:blip>
            <a:stretch>
              <a:fillRect l="-2082" t="0" r="-2087" b="0"/>
            </a:stretch>
          </a:blipFill>
        </p:spPr>
      </p:sp>
      <p:sp>
        <p:nvSpPr>
          <p:cNvPr name="TextBox 8" id="8"/>
          <p:cNvSpPr txBox="true"/>
          <p:nvPr/>
        </p:nvSpPr>
        <p:spPr>
          <a:xfrm rot="0">
            <a:off x="1512094" y="2606126"/>
            <a:ext cx="1075582" cy="429520"/>
          </a:xfrm>
          <a:prstGeom prst="rect">
            <a:avLst/>
          </a:prstGeom>
        </p:spPr>
        <p:txBody>
          <a:bodyPr anchor="t" rtlCol="false" tIns="0" lIns="0" bIns="0" rIns="0">
            <a:spAutoFit/>
          </a:bodyPr>
          <a:lstStyle/>
          <a:p>
            <a:pPr algn="l">
              <a:lnSpc>
                <a:spcPts val="2812"/>
              </a:lnSpc>
            </a:pPr>
            <a:r>
              <a:rPr lang="en-US" sz="1750">
                <a:solidFill>
                  <a:srgbClr val="481C9E"/>
                </a:solidFill>
                <a:latin typeface="Heebo Light"/>
                <a:ea typeface="Heebo Light"/>
                <a:cs typeface="Heebo Light"/>
                <a:sym typeface="Heebo Light"/>
              </a:rPr>
              <a:t>FEATURES</a:t>
            </a:r>
          </a:p>
        </p:txBody>
      </p:sp>
      <p:sp>
        <p:nvSpPr>
          <p:cNvPr name="TextBox 9" id="9"/>
          <p:cNvSpPr txBox="true"/>
          <p:nvPr/>
        </p:nvSpPr>
        <p:spPr>
          <a:xfrm rot="0">
            <a:off x="992238" y="3205458"/>
            <a:ext cx="9704489" cy="924077"/>
          </a:xfrm>
          <a:prstGeom prst="rect">
            <a:avLst/>
          </a:prstGeom>
        </p:spPr>
        <p:txBody>
          <a:bodyPr anchor="t" rtlCol="false" tIns="0" lIns="0" bIns="0" rIns="0">
            <a:spAutoFit/>
          </a:bodyPr>
          <a:lstStyle/>
          <a:p>
            <a:pPr algn="l">
              <a:lnSpc>
                <a:spcPts val="6937"/>
              </a:lnSpc>
            </a:pPr>
            <a:r>
              <a:rPr lang="en-US" sz="5562">
                <a:solidFill>
                  <a:srgbClr val="F2F0F4"/>
                </a:solidFill>
                <a:latin typeface="Montserrat"/>
                <a:ea typeface="Montserrat"/>
                <a:cs typeface="Montserrat"/>
                <a:sym typeface="Montserrat"/>
              </a:rPr>
              <a:t>Built for Modern Workflows</a:t>
            </a:r>
          </a:p>
        </p:txBody>
      </p:sp>
      <p:sp>
        <p:nvSpPr>
          <p:cNvPr name="TextBox 10" id="10"/>
          <p:cNvSpPr txBox="true"/>
          <p:nvPr/>
        </p:nvSpPr>
        <p:spPr>
          <a:xfrm rot="0">
            <a:off x="992238" y="4819202"/>
            <a:ext cx="3810000" cy="904875"/>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Multi-Source Extraction</a:t>
            </a:r>
          </a:p>
        </p:txBody>
      </p:sp>
      <p:sp>
        <p:nvSpPr>
          <p:cNvPr name="TextBox 11" id="11"/>
          <p:cNvSpPr txBox="true"/>
          <p:nvPr/>
        </p:nvSpPr>
        <p:spPr>
          <a:xfrm rot="0">
            <a:off x="992238" y="5808459"/>
            <a:ext cx="3810000" cy="1900237"/>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Seamlessly work with screenshots, design files, or token systems—whatever your team uses.</a:t>
            </a:r>
          </a:p>
        </p:txBody>
      </p:sp>
      <p:sp>
        <p:nvSpPr>
          <p:cNvPr name="TextBox 12" id="12"/>
          <p:cNvSpPr txBox="true"/>
          <p:nvPr/>
        </p:nvSpPr>
        <p:spPr>
          <a:xfrm rot="0">
            <a:off x="5156597" y="4819202"/>
            <a:ext cx="3544043" cy="46196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Design Tokens</a:t>
            </a:r>
          </a:p>
        </p:txBody>
      </p:sp>
      <p:sp>
        <p:nvSpPr>
          <p:cNvPr name="TextBox 13" id="13"/>
          <p:cNvSpPr txBox="true"/>
          <p:nvPr/>
        </p:nvSpPr>
        <p:spPr>
          <a:xfrm rot="0">
            <a:off x="5156597" y="5365547"/>
            <a:ext cx="3810152" cy="1900237"/>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Standardized intermediate format creates a single source of truth for your design system.</a:t>
            </a:r>
          </a:p>
        </p:txBody>
      </p:sp>
      <p:sp>
        <p:nvSpPr>
          <p:cNvPr name="TextBox 14" id="14"/>
          <p:cNvSpPr txBox="true"/>
          <p:nvPr/>
        </p:nvSpPr>
        <p:spPr>
          <a:xfrm rot="0">
            <a:off x="9321108" y="4819202"/>
            <a:ext cx="3810152" cy="904875"/>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Multiple Output Formats</a:t>
            </a:r>
          </a:p>
        </p:txBody>
      </p:sp>
      <p:sp>
        <p:nvSpPr>
          <p:cNvPr name="TextBox 15" id="15"/>
          <p:cNvSpPr txBox="true"/>
          <p:nvPr/>
        </p:nvSpPr>
        <p:spPr>
          <a:xfrm rot="0">
            <a:off x="9321108" y="5808459"/>
            <a:ext cx="3810152" cy="1900237"/>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Generate Tailwind CSS, plain CSS, or complete JSX/React components ready for production.</a:t>
            </a:r>
          </a:p>
        </p:txBody>
      </p:sp>
      <p:sp>
        <p:nvSpPr>
          <p:cNvPr name="TextBox 16" id="16"/>
          <p:cNvSpPr txBox="true"/>
          <p:nvPr/>
        </p:nvSpPr>
        <p:spPr>
          <a:xfrm rot="0">
            <a:off x="13485609" y="4819202"/>
            <a:ext cx="3810152" cy="904875"/>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Smart Unit Conversion</a:t>
            </a:r>
          </a:p>
        </p:txBody>
      </p:sp>
      <p:sp>
        <p:nvSpPr>
          <p:cNvPr name="TextBox 17" id="17"/>
          <p:cNvSpPr txBox="true"/>
          <p:nvPr/>
        </p:nvSpPr>
        <p:spPr>
          <a:xfrm rot="0">
            <a:off x="13485609" y="5808459"/>
            <a:ext cx="3810152" cy="1900237"/>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Automatic responsive unit conversion ensures your UI scales perfectly across all devices.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a:ln w="12700">
              <a:solidFill>
                <a:srgbClr val="000000"/>
              </a:solidFill>
            </a:ln>
          </p:spPr>
        </p:sp>
      </p:grpSp>
      <p:sp>
        <p:nvSpPr>
          <p:cNvPr name="TextBox 5" id="5"/>
          <p:cNvSpPr txBox="true"/>
          <p:nvPr/>
        </p:nvSpPr>
        <p:spPr>
          <a:xfrm rot="0">
            <a:off x="992238" y="830761"/>
            <a:ext cx="6775552" cy="727767"/>
          </a:xfrm>
          <a:prstGeom prst="rect">
            <a:avLst/>
          </a:prstGeom>
        </p:spPr>
        <p:txBody>
          <a:bodyPr anchor="t" rtlCol="false" tIns="0" lIns="0" bIns="0" rIns="0">
            <a:spAutoFit/>
          </a:bodyPr>
          <a:lstStyle/>
          <a:p>
            <a:pPr algn="l">
              <a:lnSpc>
                <a:spcPts val="5562"/>
              </a:lnSpc>
            </a:pPr>
            <a:r>
              <a:rPr lang="en-US" sz="4437">
                <a:solidFill>
                  <a:srgbClr val="F2F0F4"/>
                </a:solidFill>
                <a:latin typeface="Montserrat"/>
                <a:ea typeface="Montserrat"/>
                <a:cs typeface="Montserrat"/>
                <a:sym typeface="Montserrat"/>
              </a:rPr>
              <a:t>Extraction Technologies</a:t>
            </a:r>
          </a:p>
        </p:txBody>
      </p:sp>
      <p:grpSp>
        <p:nvGrpSpPr>
          <p:cNvPr name="Group 6" id="6"/>
          <p:cNvGrpSpPr/>
          <p:nvPr/>
        </p:nvGrpSpPr>
        <p:grpSpPr>
          <a:xfrm rot="0">
            <a:off x="9129712" y="2012156"/>
            <a:ext cx="28575" cy="7424890"/>
            <a:chOff x="0" y="0"/>
            <a:chExt cx="38100" cy="9899853"/>
          </a:xfrm>
        </p:grpSpPr>
        <p:sp>
          <p:nvSpPr>
            <p:cNvPr name="Freeform 7" id="7"/>
            <p:cNvSpPr/>
            <p:nvPr/>
          </p:nvSpPr>
          <p:spPr>
            <a:xfrm flipH="false" flipV="false" rot="0">
              <a:off x="0" y="0"/>
              <a:ext cx="38100" cy="9899904"/>
            </a:xfrm>
            <a:custGeom>
              <a:avLst/>
              <a:gdLst/>
              <a:ahLst/>
              <a:cxnLst/>
              <a:rect r="r" b="b" t="t" l="l"/>
              <a:pathLst>
                <a:path h="9899904" w="38100">
                  <a:moveTo>
                    <a:pt x="0" y="19050"/>
                  </a:moveTo>
                  <a:cubicBezTo>
                    <a:pt x="0" y="8509"/>
                    <a:pt x="8509" y="0"/>
                    <a:pt x="19050" y="0"/>
                  </a:cubicBezTo>
                  <a:cubicBezTo>
                    <a:pt x="29591" y="0"/>
                    <a:pt x="38100" y="8509"/>
                    <a:pt x="38100" y="19050"/>
                  </a:cubicBezTo>
                  <a:lnTo>
                    <a:pt x="38100" y="9880854"/>
                  </a:lnTo>
                  <a:cubicBezTo>
                    <a:pt x="38100" y="9891395"/>
                    <a:pt x="29591" y="9899904"/>
                    <a:pt x="19050" y="9899904"/>
                  </a:cubicBezTo>
                  <a:cubicBezTo>
                    <a:pt x="8509" y="9899904"/>
                    <a:pt x="0" y="9891395"/>
                    <a:pt x="0" y="9880854"/>
                  </a:cubicBezTo>
                  <a:close/>
                </a:path>
              </a:pathLst>
            </a:custGeom>
            <a:solidFill>
              <a:srgbClr val="4A2C85"/>
            </a:solidFill>
            <a:ln w="12700">
              <a:solidFill>
                <a:srgbClr val="000000"/>
              </a:solidFill>
            </a:ln>
          </p:spPr>
        </p:sp>
      </p:grpSp>
      <p:grpSp>
        <p:nvGrpSpPr>
          <p:cNvPr name="Group 8" id="8"/>
          <p:cNvGrpSpPr/>
          <p:nvPr/>
        </p:nvGrpSpPr>
        <p:grpSpPr>
          <a:xfrm rot="0">
            <a:off x="958901" y="2007394"/>
            <a:ext cx="8161287" cy="2061124"/>
            <a:chOff x="0" y="0"/>
            <a:chExt cx="10881716" cy="2748166"/>
          </a:xfrm>
        </p:grpSpPr>
        <p:sp>
          <p:nvSpPr>
            <p:cNvPr name="Freeform 9" id="9"/>
            <p:cNvSpPr/>
            <p:nvPr/>
          </p:nvSpPr>
          <p:spPr>
            <a:xfrm flipH="false" flipV="false" rot="0">
              <a:off x="6350" y="6350"/>
              <a:ext cx="10869040" cy="2735453"/>
            </a:xfrm>
            <a:custGeom>
              <a:avLst/>
              <a:gdLst/>
              <a:ahLst/>
              <a:cxnLst/>
              <a:rect r="r" b="b" t="t" l="l"/>
              <a:pathLst>
                <a:path h="2735453" w="10869040">
                  <a:moveTo>
                    <a:pt x="0" y="127000"/>
                  </a:moveTo>
                  <a:cubicBezTo>
                    <a:pt x="0" y="56896"/>
                    <a:pt x="57023" y="0"/>
                    <a:pt x="127508" y="0"/>
                  </a:cubicBezTo>
                  <a:lnTo>
                    <a:pt x="10741533" y="0"/>
                  </a:lnTo>
                  <a:cubicBezTo>
                    <a:pt x="10811890" y="0"/>
                    <a:pt x="10869040" y="56896"/>
                    <a:pt x="10869040" y="127000"/>
                  </a:cubicBezTo>
                  <a:lnTo>
                    <a:pt x="10869040" y="2608453"/>
                  </a:lnTo>
                  <a:cubicBezTo>
                    <a:pt x="10869040" y="2678557"/>
                    <a:pt x="10812018" y="2735453"/>
                    <a:pt x="10741533" y="2735453"/>
                  </a:cubicBezTo>
                  <a:lnTo>
                    <a:pt x="127508" y="2735453"/>
                  </a:lnTo>
                  <a:cubicBezTo>
                    <a:pt x="57150" y="2735453"/>
                    <a:pt x="0" y="2678557"/>
                    <a:pt x="0" y="2608453"/>
                  </a:cubicBezTo>
                  <a:close/>
                </a:path>
              </a:pathLst>
            </a:custGeom>
            <a:solidFill>
              <a:srgbClr val="31136C"/>
            </a:solidFill>
            <a:ln w="12700">
              <a:solidFill>
                <a:srgbClr val="000000"/>
              </a:solidFill>
            </a:ln>
          </p:spPr>
        </p:sp>
        <p:sp>
          <p:nvSpPr>
            <p:cNvPr name="Freeform 10" id="10"/>
            <p:cNvSpPr/>
            <p:nvPr/>
          </p:nvSpPr>
          <p:spPr>
            <a:xfrm flipH="false" flipV="false" rot="0">
              <a:off x="0" y="0"/>
              <a:ext cx="10881740" cy="2748153"/>
            </a:xfrm>
            <a:custGeom>
              <a:avLst/>
              <a:gdLst/>
              <a:ahLst/>
              <a:cxnLst/>
              <a:rect r="r" b="b" t="t" l="l"/>
              <a:pathLst>
                <a:path h="2748153" w="10881740">
                  <a:moveTo>
                    <a:pt x="0" y="133350"/>
                  </a:moveTo>
                  <a:cubicBezTo>
                    <a:pt x="0" y="59690"/>
                    <a:pt x="59944" y="0"/>
                    <a:pt x="133858" y="0"/>
                  </a:cubicBezTo>
                  <a:lnTo>
                    <a:pt x="10747883" y="0"/>
                  </a:lnTo>
                  <a:lnTo>
                    <a:pt x="10747883" y="6350"/>
                  </a:lnTo>
                  <a:lnTo>
                    <a:pt x="10747883" y="0"/>
                  </a:lnTo>
                  <a:cubicBezTo>
                    <a:pt x="10821797" y="0"/>
                    <a:pt x="10881740" y="59690"/>
                    <a:pt x="10881740" y="133350"/>
                  </a:cubicBezTo>
                  <a:lnTo>
                    <a:pt x="10875390" y="133350"/>
                  </a:lnTo>
                  <a:lnTo>
                    <a:pt x="10881740" y="133350"/>
                  </a:lnTo>
                  <a:lnTo>
                    <a:pt x="10881740" y="2614803"/>
                  </a:lnTo>
                  <a:lnTo>
                    <a:pt x="10875390" y="2614803"/>
                  </a:lnTo>
                  <a:lnTo>
                    <a:pt x="10881740" y="2614803"/>
                  </a:lnTo>
                  <a:cubicBezTo>
                    <a:pt x="10881740" y="2688463"/>
                    <a:pt x="10821797" y="2748153"/>
                    <a:pt x="10747883" y="2748153"/>
                  </a:cubicBezTo>
                  <a:lnTo>
                    <a:pt x="10747883" y="2741803"/>
                  </a:lnTo>
                  <a:lnTo>
                    <a:pt x="10747883" y="2748153"/>
                  </a:lnTo>
                  <a:lnTo>
                    <a:pt x="133858" y="2748153"/>
                  </a:lnTo>
                  <a:lnTo>
                    <a:pt x="133858" y="2741803"/>
                  </a:lnTo>
                  <a:lnTo>
                    <a:pt x="133858" y="2748153"/>
                  </a:lnTo>
                  <a:cubicBezTo>
                    <a:pt x="59944" y="2748153"/>
                    <a:pt x="0" y="2688463"/>
                    <a:pt x="0" y="2614803"/>
                  </a:cubicBezTo>
                  <a:lnTo>
                    <a:pt x="0" y="133350"/>
                  </a:lnTo>
                  <a:lnTo>
                    <a:pt x="6350" y="133350"/>
                  </a:lnTo>
                  <a:lnTo>
                    <a:pt x="0" y="133350"/>
                  </a:lnTo>
                  <a:moveTo>
                    <a:pt x="12700" y="133350"/>
                  </a:moveTo>
                  <a:lnTo>
                    <a:pt x="12700" y="2614803"/>
                  </a:lnTo>
                  <a:lnTo>
                    <a:pt x="6350" y="2614803"/>
                  </a:lnTo>
                  <a:lnTo>
                    <a:pt x="12700" y="2614803"/>
                  </a:lnTo>
                  <a:cubicBezTo>
                    <a:pt x="12700" y="2681478"/>
                    <a:pt x="66929" y="2735453"/>
                    <a:pt x="133858" y="2735453"/>
                  </a:cubicBezTo>
                  <a:lnTo>
                    <a:pt x="10747883" y="2735453"/>
                  </a:lnTo>
                  <a:cubicBezTo>
                    <a:pt x="10814812" y="2735453"/>
                    <a:pt x="10869040" y="2681351"/>
                    <a:pt x="10869040" y="2614803"/>
                  </a:cubicBezTo>
                  <a:lnTo>
                    <a:pt x="10869040" y="133350"/>
                  </a:lnTo>
                  <a:cubicBezTo>
                    <a:pt x="10869040" y="66675"/>
                    <a:pt x="10814812" y="12700"/>
                    <a:pt x="10747883" y="12700"/>
                  </a:cubicBezTo>
                  <a:lnTo>
                    <a:pt x="133858" y="12700"/>
                  </a:lnTo>
                  <a:lnTo>
                    <a:pt x="133858" y="6350"/>
                  </a:lnTo>
                  <a:lnTo>
                    <a:pt x="133858" y="12700"/>
                  </a:lnTo>
                  <a:cubicBezTo>
                    <a:pt x="66929" y="12700"/>
                    <a:pt x="12700" y="66802"/>
                    <a:pt x="12700" y="133350"/>
                  </a:cubicBezTo>
                  <a:close/>
                </a:path>
              </a:pathLst>
            </a:custGeom>
            <a:solidFill>
              <a:srgbClr val="4A2C85"/>
            </a:solidFill>
            <a:ln w="12700">
              <a:solidFill>
                <a:srgbClr val="000000"/>
              </a:solidFill>
            </a:ln>
          </p:spPr>
        </p:sp>
      </p:grpSp>
      <p:sp>
        <p:nvSpPr>
          <p:cNvPr name="TextBox 11" id="11"/>
          <p:cNvSpPr txBox="true"/>
          <p:nvPr/>
        </p:nvSpPr>
        <p:spPr>
          <a:xfrm rot="0">
            <a:off x="5760396" y="2238966"/>
            <a:ext cx="3128220" cy="363884"/>
          </a:xfrm>
          <a:prstGeom prst="rect">
            <a:avLst/>
          </a:prstGeom>
        </p:spPr>
        <p:txBody>
          <a:bodyPr anchor="t" rtlCol="false" tIns="0" lIns="0" bIns="0" rIns="0">
            <a:spAutoFit/>
          </a:bodyPr>
          <a:lstStyle/>
          <a:p>
            <a:pPr algn="r">
              <a:lnSpc>
                <a:spcPts val="2750"/>
              </a:lnSpc>
            </a:pPr>
            <a:r>
              <a:rPr lang="en-US" sz="2187">
                <a:solidFill>
                  <a:srgbClr val="DCD7E5"/>
                </a:solidFill>
                <a:latin typeface="Montserrat"/>
                <a:ea typeface="Montserrat"/>
                <a:cs typeface="Montserrat"/>
                <a:sym typeface="Montserrat"/>
              </a:rPr>
              <a:t>Image-Based Analysis</a:t>
            </a:r>
          </a:p>
        </p:txBody>
      </p:sp>
      <p:sp>
        <p:nvSpPr>
          <p:cNvPr name="TextBox 12" id="12"/>
          <p:cNvSpPr txBox="true"/>
          <p:nvPr/>
        </p:nvSpPr>
        <p:spPr>
          <a:xfrm rot="0">
            <a:off x="1199998" y="2672210"/>
            <a:ext cx="7688609" cy="1155202"/>
          </a:xfrm>
          <a:prstGeom prst="rect">
            <a:avLst/>
          </a:prstGeom>
        </p:spPr>
        <p:txBody>
          <a:bodyPr anchor="t" rtlCol="false" tIns="0" lIns="0" bIns="0" rIns="0">
            <a:spAutoFit/>
          </a:bodyPr>
          <a:lstStyle/>
          <a:p>
            <a:pPr algn="r">
              <a:lnSpc>
                <a:spcPts val="2812"/>
              </a:lnSpc>
            </a:pPr>
            <a:r>
              <a:rPr lang="en-US" sz="1750">
                <a:solidFill>
                  <a:srgbClr val="DCD7E5"/>
                </a:solidFill>
                <a:latin typeface="Heebo Light"/>
                <a:ea typeface="Heebo Light"/>
                <a:cs typeface="Heebo Light"/>
                <a:sym typeface="Heebo Light"/>
              </a:rPr>
              <a:t>Upload UI screenshots for server-side visual analysis. Our AI extracts colors, spacing, typography, and layout structure—even from complex nested components and irregular designs.</a:t>
            </a:r>
          </a:p>
        </p:txBody>
      </p:sp>
      <p:grpSp>
        <p:nvGrpSpPr>
          <p:cNvPr name="Group 13" id="13"/>
          <p:cNvGrpSpPr/>
          <p:nvPr/>
        </p:nvGrpSpPr>
        <p:grpSpPr>
          <a:xfrm rot="0">
            <a:off x="9167812" y="4512621"/>
            <a:ext cx="8161287" cy="2423960"/>
            <a:chOff x="0" y="0"/>
            <a:chExt cx="10881716" cy="3231947"/>
          </a:xfrm>
        </p:grpSpPr>
        <p:sp>
          <p:nvSpPr>
            <p:cNvPr name="Freeform 14" id="14"/>
            <p:cNvSpPr/>
            <p:nvPr/>
          </p:nvSpPr>
          <p:spPr>
            <a:xfrm flipH="false" flipV="false" rot="0">
              <a:off x="6350" y="6350"/>
              <a:ext cx="10869041" cy="3219196"/>
            </a:xfrm>
            <a:custGeom>
              <a:avLst/>
              <a:gdLst/>
              <a:ahLst/>
              <a:cxnLst/>
              <a:rect r="r" b="b" t="t" l="l"/>
              <a:pathLst>
                <a:path h="3219196" w="10869041">
                  <a:moveTo>
                    <a:pt x="0" y="0"/>
                  </a:moveTo>
                  <a:lnTo>
                    <a:pt x="10869041" y="0"/>
                  </a:lnTo>
                  <a:lnTo>
                    <a:pt x="10869041" y="3219196"/>
                  </a:lnTo>
                  <a:lnTo>
                    <a:pt x="0" y="3219196"/>
                  </a:lnTo>
                  <a:close/>
                </a:path>
              </a:pathLst>
            </a:custGeom>
            <a:solidFill>
              <a:srgbClr val="31136C"/>
            </a:solidFill>
            <a:ln w="12700">
              <a:solidFill>
                <a:srgbClr val="000000"/>
              </a:solidFill>
            </a:ln>
          </p:spPr>
        </p:sp>
        <p:sp>
          <p:nvSpPr>
            <p:cNvPr name="Freeform 15" id="15"/>
            <p:cNvSpPr/>
            <p:nvPr/>
          </p:nvSpPr>
          <p:spPr>
            <a:xfrm flipH="false" flipV="false" rot="0">
              <a:off x="0" y="0"/>
              <a:ext cx="10881741" cy="3231896"/>
            </a:xfrm>
            <a:custGeom>
              <a:avLst/>
              <a:gdLst/>
              <a:ahLst/>
              <a:cxnLst/>
              <a:rect r="r" b="b" t="t" l="l"/>
              <a:pathLst>
                <a:path h="3231896" w="10881741">
                  <a:moveTo>
                    <a:pt x="6350" y="0"/>
                  </a:moveTo>
                  <a:lnTo>
                    <a:pt x="10875391" y="0"/>
                  </a:lnTo>
                  <a:cubicBezTo>
                    <a:pt x="10878948" y="0"/>
                    <a:pt x="10881741" y="2794"/>
                    <a:pt x="10881741" y="6350"/>
                  </a:cubicBezTo>
                  <a:lnTo>
                    <a:pt x="10881741" y="3225546"/>
                  </a:lnTo>
                  <a:cubicBezTo>
                    <a:pt x="10881741" y="3229102"/>
                    <a:pt x="10878948" y="3231896"/>
                    <a:pt x="10875391" y="3231896"/>
                  </a:cubicBezTo>
                  <a:lnTo>
                    <a:pt x="6350" y="3231896"/>
                  </a:lnTo>
                  <a:cubicBezTo>
                    <a:pt x="2794" y="3231896"/>
                    <a:pt x="0" y="3229102"/>
                    <a:pt x="0" y="3225546"/>
                  </a:cubicBezTo>
                  <a:lnTo>
                    <a:pt x="0" y="6350"/>
                  </a:lnTo>
                  <a:cubicBezTo>
                    <a:pt x="0" y="2794"/>
                    <a:pt x="2794" y="0"/>
                    <a:pt x="6350" y="0"/>
                  </a:cubicBezTo>
                  <a:moveTo>
                    <a:pt x="6350" y="12700"/>
                  </a:moveTo>
                  <a:lnTo>
                    <a:pt x="6350" y="6350"/>
                  </a:lnTo>
                  <a:lnTo>
                    <a:pt x="12700" y="6350"/>
                  </a:lnTo>
                  <a:lnTo>
                    <a:pt x="12700" y="3225546"/>
                  </a:lnTo>
                  <a:lnTo>
                    <a:pt x="6350" y="3225546"/>
                  </a:lnTo>
                  <a:lnTo>
                    <a:pt x="6350" y="3219196"/>
                  </a:lnTo>
                  <a:lnTo>
                    <a:pt x="10875391" y="3219196"/>
                  </a:lnTo>
                  <a:lnTo>
                    <a:pt x="10875391" y="3225546"/>
                  </a:lnTo>
                  <a:lnTo>
                    <a:pt x="10869041" y="3225546"/>
                  </a:lnTo>
                  <a:lnTo>
                    <a:pt x="10869041" y="6350"/>
                  </a:lnTo>
                  <a:lnTo>
                    <a:pt x="10875391" y="6350"/>
                  </a:lnTo>
                  <a:lnTo>
                    <a:pt x="10875391" y="12700"/>
                  </a:lnTo>
                  <a:lnTo>
                    <a:pt x="6350" y="12700"/>
                  </a:lnTo>
                  <a:close/>
                </a:path>
              </a:pathLst>
            </a:custGeom>
            <a:solidFill>
              <a:srgbClr val="4A2C85"/>
            </a:solidFill>
            <a:ln w="12700">
              <a:solidFill>
                <a:srgbClr val="000000"/>
              </a:solidFill>
            </a:ln>
          </p:spPr>
        </p:sp>
      </p:grpSp>
      <p:sp>
        <p:nvSpPr>
          <p:cNvPr name="TextBox 16" id="16"/>
          <p:cNvSpPr txBox="true"/>
          <p:nvPr/>
        </p:nvSpPr>
        <p:spPr>
          <a:xfrm rot="0">
            <a:off x="9399384" y="4744193"/>
            <a:ext cx="2835326" cy="363884"/>
          </a:xfrm>
          <a:prstGeom prst="rect">
            <a:avLst/>
          </a:prstGeom>
        </p:spPr>
        <p:txBody>
          <a:bodyPr anchor="t" rtlCol="false" tIns="0" lIns="0" bIns="0" rIns="0">
            <a:spAutoFit/>
          </a:bodyPr>
          <a:lstStyle/>
          <a:p>
            <a:pPr algn="l">
              <a:lnSpc>
                <a:spcPts val="2750"/>
              </a:lnSpc>
            </a:pPr>
            <a:r>
              <a:rPr lang="en-US" sz="2187">
                <a:solidFill>
                  <a:srgbClr val="DCD7E5"/>
                </a:solidFill>
                <a:latin typeface="Montserrat"/>
                <a:ea typeface="Montserrat"/>
                <a:cs typeface="Montserrat"/>
                <a:sym typeface="Montserrat"/>
              </a:rPr>
              <a:t>Figma Integration</a:t>
            </a:r>
          </a:p>
        </p:txBody>
      </p:sp>
      <p:sp>
        <p:nvSpPr>
          <p:cNvPr name="TextBox 17" id="17"/>
          <p:cNvSpPr txBox="true"/>
          <p:nvPr/>
        </p:nvSpPr>
        <p:spPr>
          <a:xfrm rot="0">
            <a:off x="9399384" y="5177428"/>
            <a:ext cx="7688609" cy="1518047"/>
          </a:xfrm>
          <a:prstGeom prst="rect">
            <a:avLst/>
          </a:prstGeom>
        </p:spPr>
        <p:txBody>
          <a:bodyPr anchor="t" rtlCol="false" tIns="0" lIns="0" bIns="0" rIns="0">
            <a:spAutoFit/>
          </a:bodyPr>
          <a:lstStyle/>
          <a:p>
            <a:pPr algn="l">
              <a:lnSpc>
                <a:spcPts val="2812"/>
              </a:lnSpc>
            </a:pPr>
            <a:r>
              <a:rPr lang="en-US" sz="1750">
                <a:solidFill>
                  <a:srgbClr val="DCD7E5"/>
                </a:solidFill>
                <a:latin typeface="Heebo Light"/>
                <a:ea typeface="Heebo Light"/>
                <a:cs typeface="Heebo Light"/>
                <a:sym typeface="Heebo Light"/>
              </a:rPr>
              <a:t>Our dedicated Figma plugin, available and published, allows you to extract styles directly from your Figma files as JSON. Simply paste this structured JSON output into GenUI for seamless conversion into your desired formats, preserving your design hierarchy with precision.</a:t>
            </a:r>
          </a:p>
        </p:txBody>
      </p:sp>
      <p:grpSp>
        <p:nvGrpSpPr>
          <p:cNvPr name="Group 18" id="18"/>
          <p:cNvGrpSpPr/>
          <p:nvPr/>
        </p:nvGrpSpPr>
        <p:grpSpPr>
          <a:xfrm rot="0">
            <a:off x="958901" y="7380684"/>
            <a:ext cx="8161287" cy="2061124"/>
            <a:chOff x="0" y="0"/>
            <a:chExt cx="10881716" cy="2748166"/>
          </a:xfrm>
        </p:grpSpPr>
        <p:sp>
          <p:nvSpPr>
            <p:cNvPr name="Freeform 19" id="19"/>
            <p:cNvSpPr/>
            <p:nvPr/>
          </p:nvSpPr>
          <p:spPr>
            <a:xfrm flipH="false" flipV="false" rot="0">
              <a:off x="6350" y="6350"/>
              <a:ext cx="10869040" cy="2735453"/>
            </a:xfrm>
            <a:custGeom>
              <a:avLst/>
              <a:gdLst/>
              <a:ahLst/>
              <a:cxnLst/>
              <a:rect r="r" b="b" t="t" l="l"/>
              <a:pathLst>
                <a:path h="2735453" w="10869040">
                  <a:moveTo>
                    <a:pt x="0" y="127000"/>
                  </a:moveTo>
                  <a:cubicBezTo>
                    <a:pt x="0" y="56896"/>
                    <a:pt x="57023" y="0"/>
                    <a:pt x="127508" y="0"/>
                  </a:cubicBezTo>
                  <a:lnTo>
                    <a:pt x="10741533" y="0"/>
                  </a:lnTo>
                  <a:cubicBezTo>
                    <a:pt x="10811890" y="0"/>
                    <a:pt x="10869040" y="56896"/>
                    <a:pt x="10869040" y="127000"/>
                  </a:cubicBezTo>
                  <a:lnTo>
                    <a:pt x="10869040" y="2608453"/>
                  </a:lnTo>
                  <a:cubicBezTo>
                    <a:pt x="10869040" y="2678557"/>
                    <a:pt x="10812018" y="2735453"/>
                    <a:pt x="10741533" y="2735453"/>
                  </a:cubicBezTo>
                  <a:lnTo>
                    <a:pt x="127508" y="2735453"/>
                  </a:lnTo>
                  <a:cubicBezTo>
                    <a:pt x="57150" y="2735453"/>
                    <a:pt x="0" y="2678557"/>
                    <a:pt x="0" y="2608453"/>
                  </a:cubicBezTo>
                  <a:close/>
                </a:path>
              </a:pathLst>
            </a:custGeom>
            <a:solidFill>
              <a:srgbClr val="31136C"/>
            </a:solidFill>
            <a:ln w="12700">
              <a:solidFill>
                <a:srgbClr val="000000"/>
              </a:solidFill>
            </a:ln>
          </p:spPr>
        </p:sp>
        <p:sp>
          <p:nvSpPr>
            <p:cNvPr name="Freeform 20" id="20"/>
            <p:cNvSpPr/>
            <p:nvPr/>
          </p:nvSpPr>
          <p:spPr>
            <a:xfrm flipH="false" flipV="false" rot="0">
              <a:off x="0" y="0"/>
              <a:ext cx="10881740" cy="2748153"/>
            </a:xfrm>
            <a:custGeom>
              <a:avLst/>
              <a:gdLst/>
              <a:ahLst/>
              <a:cxnLst/>
              <a:rect r="r" b="b" t="t" l="l"/>
              <a:pathLst>
                <a:path h="2748153" w="10881740">
                  <a:moveTo>
                    <a:pt x="0" y="133350"/>
                  </a:moveTo>
                  <a:cubicBezTo>
                    <a:pt x="0" y="59690"/>
                    <a:pt x="59944" y="0"/>
                    <a:pt x="133858" y="0"/>
                  </a:cubicBezTo>
                  <a:lnTo>
                    <a:pt x="10747883" y="0"/>
                  </a:lnTo>
                  <a:lnTo>
                    <a:pt x="10747883" y="6350"/>
                  </a:lnTo>
                  <a:lnTo>
                    <a:pt x="10747883" y="0"/>
                  </a:lnTo>
                  <a:cubicBezTo>
                    <a:pt x="10821797" y="0"/>
                    <a:pt x="10881740" y="59690"/>
                    <a:pt x="10881740" y="133350"/>
                  </a:cubicBezTo>
                  <a:lnTo>
                    <a:pt x="10875390" y="133350"/>
                  </a:lnTo>
                  <a:lnTo>
                    <a:pt x="10881740" y="133350"/>
                  </a:lnTo>
                  <a:lnTo>
                    <a:pt x="10881740" y="2614803"/>
                  </a:lnTo>
                  <a:lnTo>
                    <a:pt x="10875390" y="2614803"/>
                  </a:lnTo>
                  <a:lnTo>
                    <a:pt x="10881740" y="2614803"/>
                  </a:lnTo>
                  <a:cubicBezTo>
                    <a:pt x="10881740" y="2688463"/>
                    <a:pt x="10821797" y="2748153"/>
                    <a:pt x="10747883" y="2748153"/>
                  </a:cubicBezTo>
                  <a:lnTo>
                    <a:pt x="10747883" y="2741803"/>
                  </a:lnTo>
                  <a:lnTo>
                    <a:pt x="10747883" y="2748153"/>
                  </a:lnTo>
                  <a:lnTo>
                    <a:pt x="133858" y="2748153"/>
                  </a:lnTo>
                  <a:lnTo>
                    <a:pt x="133858" y="2741803"/>
                  </a:lnTo>
                  <a:lnTo>
                    <a:pt x="133858" y="2748153"/>
                  </a:lnTo>
                  <a:cubicBezTo>
                    <a:pt x="59944" y="2748153"/>
                    <a:pt x="0" y="2688463"/>
                    <a:pt x="0" y="2614803"/>
                  </a:cubicBezTo>
                  <a:lnTo>
                    <a:pt x="0" y="133350"/>
                  </a:lnTo>
                  <a:lnTo>
                    <a:pt x="6350" y="133350"/>
                  </a:lnTo>
                  <a:lnTo>
                    <a:pt x="0" y="133350"/>
                  </a:lnTo>
                  <a:moveTo>
                    <a:pt x="12700" y="133350"/>
                  </a:moveTo>
                  <a:lnTo>
                    <a:pt x="12700" y="2614803"/>
                  </a:lnTo>
                  <a:lnTo>
                    <a:pt x="6350" y="2614803"/>
                  </a:lnTo>
                  <a:lnTo>
                    <a:pt x="12700" y="2614803"/>
                  </a:lnTo>
                  <a:cubicBezTo>
                    <a:pt x="12700" y="2681478"/>
                    <a:pt x="66929" y="2735453"/>
                    <a:pt x="133858" y="2735453"/>
                  </a:cubicBezTo>
                  <a:lnTo>
                    <a:pt x="10747883" y="2735453"/>
                  </a:lnTo>
                  <a:cubicBezTo>
                    <a:pt x="10814812" y="2735453"/>
                    <a:pt x="10869040" y="2681351"/>
                    <a:pt x="10869040" y="2614803"/>
                  </a:cubicBezTo>
                  <a:lnTo>
                    <a:pt x="10869040" y="133350"/>
                  </a:lnTo>
                  <a:cubicBezTo>
                    <a:pt x="10869040" y="66675"/>
                    <a:pt x="10814812" y="12700"/>
                    <a:pt x="10747883" y="12700"/>
                  </a:cubicBezTo>
                  <a:lnTo>
                    <a:pt x="133858" y="12700"/>
                  </a:lnTo>
                  <a:lnTo>
                    <a:pt x="133858" y="6350"/>
                  </a:lnTo>
                  <a:lnTo>
                    <a:pt x="133858" y="12700"/>
                  </a:lnTo>
                  <a:cubicBezTo>
                    <a:pt x="66929" y="12700"/>
                    <a:pt x="12700" y="66802"/>
                    <a:pt x="12700" y="133350"/>
                  </a:cubicBezTo>
                  <a:close/>
                </a:path>
              </a:pathLst>
            </a:custGeom>
            <a:solidFill>
              <a:srgbClr val="4A2C85"/>
            </a:solidFill>
            <a:ln w="12700">
              <a:solidFill>
                <a:srgbClr val="000000"/>
              </a:solidFill>
            </a:ln>
          </p:spPr>
        </p:sp>
      </p:grpSp>
      <p:sp>
        <p:nvSpPr>
          <p:cNvPr name="TextBox 21" id="21"/>
          <p:cNvSpPr txBox="true"/>
          <p:nvPr/>
        </p:nvSpPr>
        <p:spPr>
          <a:xfrm rot="0">
            <a:off x="5579859" y="7612266"/>
            <a:ext cx="3308747" cy="363884"/>
          </a:xfrm>
          <a:prstGeom prst="rect">
            <a:avLst/>
          </a:prstGeom>
        </p:spPr>
        <p:txBody>
          <a:bodyPr anchor="t" rtlCol="false" tIns="0" lIns="0" bIns="0" rIns="0">
            <a:spAutoFit/>
          </a:bodyPr>
          <a:lstStyle/>
          <a:p>
            <a:pPr algn="r">
              <a:lnSpc>
                <a:spcPts val="2750"/>
              </a:lnSpc>
            </a:pPr>
            <a:r>
              <a:rPr lang="en-US" sz="2187">
                <a:solidFill>
                  <a:srgbClr val="DCD7E5"/>
                </a:solidFill>
                <a:latin typeface="Montserrat"/>
                <a:ea typeface="Montserrat"/>
                <a:cs typeface="Montserrat"/>
                <a:sym typeface="Montserrat"/>
              </a:rPr>
              <a:t>Design Token Standard</a:t>
            </a:r>
          </a:p>
        </p:txBody>
      </p:sp>
      <p:sp>
        <p:nvSpPr>
          <p:cNvPr name="TextBox 22" id="22"/>
          <p:cNvSpPr txBox="true"/>
          <p:nvPr/>
        </p:nvSpPr>
        <p:spPr>
          <a:xfrm rot="0">
            <a:off x="1199998" y="8045501"/>
            <a:ext cx="7688609" cy="1155202"/>
          </a:xfrm>
          <a:prstGeom prst="rect">
            <a:avLst/>
          </a:prstGeom>
        </p:spPr>
        <p:txBody>
          <a:bodyPr anchor="t" rtlCol="false" tIns="0" lIns="0" bIns="0" rIns="0">
            <a:spAutoFit/>
          </a:bodyPr>
          <a:lstStyle/>
          <a:p>
            <a:pPr algn="r">
              <a:lnSpc>
                <a:spcPts val="2812"/>
              </a:lnSpc>
            </a:pPr>
            <a:r>
              <a:rPr lang="en-US" sz="1750">
                <a:solidFill>
                  <a:srgbClr val="DCD7E5"/>
                </a:solidFill>
                <a:latin typeface="Heebo Light"/>
                <a:ea typeface="Heebo Light"/>
                <a:cs typeface="Heebo Light"/>
                <a:sym typeface="Heebo Light"/>
              </a:rPr>
              <a:t>All extractions convert to a normalized intermediate JSON format. This creates a reusable, scalable single source of truth that works across projects and teams.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a:ln w="12700">
              <a:solidFill>
                <a:srgbClr val="000000"/>
              </a:solidFill>
            </a:ln>
          </p:spPr>
        </p:sp>
      </p:grpSp>
      <p:sp>
        <p:nvSpPr>
          <p:cNvPr name="Freeform 5" id="5" descr="preencoded.png">
            <a:hlinkClick r:id="rId4" tooltip="https://gamma.app/?utm_source=made-with-gamma"/>
          </p:cNvPr>
          <p:cNvSpPr/>
          <p:nvPr/>
        </p:nvSpPr>
        <p:spPr>
          <a:xfrm flipH="false" flipV="false" rot="0">
            <a:off x="16049015" y="9686925"/>
            <a:ext cx="2153260" cy="514350"/>
          </a:xfrm>
          <a:custGeom>
            <a:avLst/>
            <a:gdLst/>
            <a:ahLst/>
            <a:cxnLst/>
            <a:rect r="r" b="b" t="t" l="l"/>
            <a:pathLst>
              <a:path h="514350" w="2153260">
                <a:moveTo>
                  <a:pt x="0" y="0"/>
                </a:moveTo>
                <a:lnTo>
                  <a:pt x="2153260" y="0"/>
                </a:lnTo>
                <a:lnTo>
                  <a:pt x="2153260"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7" id="7"/>
          <p:cNvSpPr txBox="true"/>
          <p:nvPr/>
        </p:nvSpPr>
        <p:spPr>
          <a:xfrm rot="0">
            <a:off x="992238" y="914552"/>
            <a:ext cx="6570459" cy="772116"/>
          </a:xfrm>
          <a:prstGeom prst="rect">
            <a:avLst/>
          </a:prstGeom>
        </p:spPr>
        <p:txBody>
          <a:bodyPr anchor="t" rtlCol="false" tIns="0" lIns="0" bIns="0" rIns="0">
            <a:spAutoFit/>
          </a:bodyPr>
          <a:lstStyle/>
          <a:p>
            <a:pPr algn="l">
              <a:lnSpc>
                <a:spcPts val="5874"/>
              </a:lnSpc>
            </a:pPr>
            <a:r>
              <a:rPr lang="en-US" sz="4687">
                <a:solidFill>
                  <a:srgbClr val="F2F0F4"/>
                </a:solidFill>
                <a:latin typeface="Montserrat"/>
                <a:ea typeface="Montserrat"/>
                <a:cs typeface="Montserrat"/>
                <a:sym typeface="Montserrat"/>
              </a:rPr>
              <a:t>From Input to Output</a:t>
            </a:r>
          </a:p>
        </p:txBody>
      </p:sp>
      <p:sp>
        <p:nvSpPr>
          <p:cNvPr name="TextBox 8" id="8"/>
          <p:cNvSpPr txBox="true"/>
          <p:nvPr/>
        </p:nvSpPr>
        <p:spPr>
          <a:xfrm rot="0">
            <a:off x="992238" y="1971970"/>
            <a:ext cx="240954" cy="377428"/>
          </a:xfrm>
          <a:prstGeom prst="rect">
            <a:avLst/>
          </a:prstGeom>
        </p:spPr>
        <p:txBody>
          <a:bodyPr anchor="t" rtlCol="false" tIns="0" lIns="0" bIns="0" rIns="0">
            <a:spAutoFit/>
          </a:bodyPr>
          <a:lstStyle/>
          <a:p>
            <a:pPr algn="l">
              <a:lnSpc>
                <a:spcPts val="3000"/>
              </a:lnSpc>
            </a:pPr>
            <a:r>
              <a:rPr lang="en-US" sz="1874">
                <a:solidFill>
                  <a:srgbClr val="DCD7E5"/>
                </a:solidFill>
                <a:latin typeface="Montserrat Light"/>
                <a:ea typeface="Montserrat Light"/>
                <a:cs typeface="Montserrat Light"/>
                <a:sym typeface="Montserrat Light"/>
              </a:rPr>
              <a:t>01</a:t>
            </a:r>
          </a:p>
        </p:txBody>
      </p:sp>
      <p:sp>
        <p:nvSpPr>
          <p:cNvPr name="Freeform 9" id="9" descr="preencoded.png"/>
          <p:cNvSpPr/>
          <p:nvPr/>
        </p:nvSpPr>
        <p:spPr>
          <a:xfrm flipH="false" flipV="false" rot="0">
            <a:off x="992238" y="2429027"/>
            <a:ext cx="9445523" cy="28575"/>
          </a:xfrm>
          <a:custGeom>
            <a:avLst/>
            <a:gdLst/>
            <a:ahLst/>
            <a:cxnLst/>
            <a:rect r="r" b="b" t="t" l="l"/>
            <a:pathLst>
              <a:path h="28575" w="9445523">
                <a:moveTo>
                  <a:pt x="0" y="0"/>
                </a:moveTo>
                <a:lnTo>
                  <a:pt x="9445524" y="0"/>
                </a:lnTo>
                <a:lnTo>
                  <a:pt x="9445524" y="28575"/>
                </a:lnTo>
                <a:lnTo>
                  <a:pt x="0" y="28575"/>
                </a:lnTo>
                <a:lnTo>
                  <a:pt x="0" y="0"/>
                </a:lnTo>
                <a:close/>
              </a:path>
            </a:pathLst>
          </a:custGeom>
          <a:blipFill>
            <a:blip r:embed="rId6"/>
            <a:stretch>
              <a:fillRect l="-17" t="0" r="-17" b="0"/>
            </a:stretch>
          </a:blipFill>
        </p:spPr>
      </p:sp>
      <p:sp>
        <p:nvSpPr>
          <p:cNvPr name="TextBox 10" id="10"/>
          <p:cNvSpPr txBox="true"/>
          <p:nvPr/>
        </p:nvSpPr>
        <p:spPr>
          <a:xfrm rot="0">
            <a:off x="992238" y="2587523"/>
            <a:ext cx="3494637" cy="395583"/>
          </a:xfrm>
          <a:prstGeom prst="rect">
            <a:avLst/>
          </a:prstGeom>
        </p:spPr>
        <p:txBody>
          <a:bodyPr anchor="t" rtlCol="false" tIns="0" lIns="0" bIns="0" rIns="0">
            <a:spAutoFit/>
          </a:bodyPr>
          <a:lstStyle/>
          <a:p>
            <a:pPr algn="l">
              <a:lnSpc>
                <a:spcPts val="2937"/>
              </a:lnSpc>
            </a:pPr>
            <a:r>
              <a:rPr lang="en-US" sz="2312">
                <a:solidFill>
                  <a:srgbClr val="DCD7E5"/>
                </a:solidFill>
                <a:latin typeface="Montserrat"/>
                <a:ea typeface="Montserrat"/>
                <a:cs typeface="Montserrat"/>
                <a:sym typeface="Montserrat"/>
              </a:rPr>
              <a:t>Select your source type</a:t>
            </a:r>
          </a:p>
        </p:txBody>
      </p:sp>
      <p:sp>
        <p:nvSpPr>
          <p:cNvPr name="TextBox 11" id="11"/>
          <p:cNvSpPr txBox="true"/>
          <p:nvPr/>
        </p:nvSpPr>
        <p:spPr>
          <a:xfrm rot="0">
            <a:off x="992238" y="3041894"/>
            <a:ext cx="9445523" cy="471192"/>
          </a:xfrm>
          <a:prstGeom prst="rect">
            <a:avLst/>
          </a:prstGeom>
        </p:spPr>
        <p:txBody>
          <a:bodyPr anchor="t" rtlCol="false" tIns="0" lIns="0" bIns="0" rIns="0">
            <a:spAutoFit/>
          </a:bodyPr>
          <a:lstStyle/>
          <a:p>
            <a:pPr algn="l">
              <a:lnSpc>
                <a:spcPts val="3000"/>
              </a:lnSpc>
            </a:pPr>
            <a:r>
              <a:rPr lang="en-US" sz="1874">
                <a:solidFill>
                  <a:srgbClr val="DCD7E5"/>
                </a:solidFill>
                <a:latin typeface="Heebo Light"/>
                <a:ea typeface="Heebo Light"/>
                <a:cs typeface="Heebo Light"/>
                <a:sym typeface="Heebo Light"/>
              </a:rPr>
              <a:t>Choose between image upload, Figma connection, or design token import</a:t>
            </a:r>
          </a:p>
        </p:txBody>
      </p:sp>
      <p:sp>
        <p:nvSpPr>
          <p:cNvPr name="TextBox 12" id="12"/>
          <p:cNvSpPr txBox="true"/>
          <p:nvPr/>
        </p:nvSpPr>
        <p:spPr>
          <a:xfrm rot="0">
            <a:off x="992238" y="3858520"/>
            <a:ext cx="240954" cy="377428"/>
          </a:xfrm>
          <a:prstGeom prst="rect">
            <a:avLst/>
          </a:prstGeom>
        </p:spPr>
        <p:txBody>
          <a:bodyPr anchor="t" rtlCol="false" tIns="0" lIns="0" bIns="0" rIns="0">
            <a:spAutoFit/>
          </a:bodyPr>
          <a:lstStyle/>
          <a:p>
            <a:pPr algn="l">
              <a:lnSpc>
                <a:spcPts val="3000"/>
              </a:lnSpc>
            </a:pPr>
            <a:r>
              <a:rPr lang="en-US" sz="1874">
                <a:solidFill>
                  <a:srgbClr val="DCD7E5"/>
                </a:solidFill>
                <a:latin typeface="Montserrat Light"/>
                <a:ea typeface="Montserrat Light"/>
                <a:cs typeface="Montserrat Light"/>
                <a:sym typeface="Montserrat Light"/>
              </a:rPr>
              <a:t>02</a:t>
            </a:r>
          </a:p>
        </p:txBody>
      </p:sp>
      <p:sp>
        <p:nvSpPr>
          <p:cNvPr name="Freeform 13" id="13" descr="preencoded.png"/>
          <p:cNvSpPr/>
          <p:nvPr/>
        </p:nvSpPr>
        <p:spPr>
          <a:xfrm flipH="false" flipV="false" rot="0">
            <a:off x="992238" y="4291460"/>
            <a:ext cx="9445523" cy="28575"/>
          </a:xfrm>
          <a:custGeom>
            <a:avLst/>
            <a:gdLst/>
            <a:ahLst/>
            <a:cxnLst/>
            <a:rect r="r" b="b" t="t" l="l"/>
            <a:pathLst>
              <a:path h="28575" w="9445523">
                <a:moveTo>
                  <a:pt x="0" y="0"/>
                </a:moveTo>
                <a:lnTo>
                  <a:pt x="9445524" y="0"/>
                </a:lnTo>
                <a:lnTo>
                  <a:pt x="9445524" y="28575"/>
                </a:lnTo>
                <a:lnTo>
                  <a:pt x="0" y="28575"/>
                </a:lnTo>
                <a:lnTo>
                  <a:pt x="0" y="0"/>
                </a:lnTo>
                <a:close/>
              </a:path>
            </a:pathLst>
          </a:custGeom>
          <a:blipFill>
            <a:blip r:embed="rId6"/>
            <a:stretch>
              <a:fillRect l="-17" t="0" r="-17" b="0"/>
            </a:stretch>
          </a:blipFill>
        </p:spPr>
      </p:sp>
      <p:sp>
        <p:nvSpPr>
          <p:cNvPr name="TextBox 14" id="14"/>
          <p:cNvSpPr txBox="true"/>
          <p:nvPr/>
        </p:nvSpPr>
        <p:spPr>
          <a:xfrm rot="0">
            <a:off x="992238" y="4474073"/>
            <a:ext cx="3601793" cy="395583"/>
          </a:xfrm>
          <a:prstGeom prst="rect">
            <a:avLst/>
          </a:prstGeom>
        </p:spPr>
        <p:txBody>
          <a:bodyPr anchor="t" rtlCol="false" tIns="0" lIns="0" bIns="0" rIns="0">
            <a:spAutoFit/>
          </a:bodyPr>
          <a:lstStyle/>
          <a:p>
            <a:pPr algn="l">
              <a:lnSpc>
                <a:spcPts val="2937"/>
              </a:lnSpc>
            </a:pPr>
            <a:r>
              <a:rPr lang="en-US" sz="2312">
                <a:solidFill>
                  <a:srgbClr val="DCD7E5"/>
                </a:solidFill>
                <a:latin typeface="Montserrat"/>
                <a:ea typeface="Montserrat"/>
                <a:cs typeface="Montserrat"/>
                <a:sym typeface="Montserrat"/>
              </a:rPr>
              <a:t>Preview extracted styles</a:t>
            </a:r>
          </a:p>
        </p:txBody>
      </p:sp>
      <p:sp>
        <p:nvSpPr>
          <p:cNvPr name="TextBox 15" id="15"/>
          <p:cNvSpPr txBox="true"/>
          <p:nvPr/>
        </p:nvSpPr>
        <p:spPr>
          <a:xfrm rot="0">
            <a:off x="992238" y="4928445"/>
            <a:ext cx="9445523" cy="471192"/>
          </a:xfrm>
          <a:prstGeom prst="rect">
            <a:avLst/>
          </a:prstGeom>
        </p:spPr>
        <p:txBody>
          <a:bodyPr anchor="t" rtlCol="false" tIns="0" lIns="0" bIns="0" rIns="0">
            <a:spAutoFit/>
          </a:bodyPr>
          <a:lstStyle/>
          <a:p>
            <a:pPr algn="l">
              <a:lnSpc>
                <a:spcPts val="3000"/>
              </a:lnSpc>
            </a:pPr>
            <a:r>
              <a:rPr lang="en-US" sz="1874">
                <a:solidFill>
                  <a:srgbClr val="DCD7E5"/>
                </a:solidFill>
                <a:latin typeface="Heebo Light"/>
                <a:ea typeface="Heebo Light"/>
                <a:cs typeface="Heebo Light"/>
                <a:sym typeface="Heebo Light"/>
              </a:rPr>
              <a:t>Review detected colors, spacing, typography, and layout specifications</a:t>
            </a:r>
          </a:p>
        </p:txBody>
      </p:sp>
      <p:sp>
        <p:nvSpPr>
          <p:cNvPr name="TextBox 16" id="16"/>
          <p:cNvSpPr txBox="true"/>
          <p:nvPr/>
        </p:nvSpPr>
        <p:spPr>
          <a:xfrm rot="0">
            <a:off x="992238" y="5745061"/>
            <a:ext cx="240954" cy="377428"/>
          </a:xfrm>
          <a:prstGeom prst="rect">
            <a:avLst/>
          </a:prstGeom>
        </p:spPr>
        <p:txBody>
          <a:bodyPr anchor="t" rtlCol="false" tIns="0" lIns="0" bIns="0" rIns="0">
            <a:spAutoFit/>
          </a:bodyPr>
          <a:lstStyle/>
          <a:p>
            <a:pPr algn="l">
              <a:lnSpc>
                <a:spcPts val="3000"/>
              </a:lnSpc>
            </a:pPr>
            <a:r>
              <a:rPr lang="en-US" sz="1874">
                <a:solidFill>
                  <a:srgbClr val="DCD7E5"/>
                </a:solidFill>
                <a:latin typeface="Montserrat Light"/>
                <a:ea typeface="Montserrat Light"/>
                <a:cs typeface="Montserrat Light"/>
                <a:sym typeface="Montserrat Light"/>
              </a:rPr>
              <a:t>03</a:t>
            </a:r>
          </a:p>
        </p:txBody>
      </p:sp>
      <p:sp>
        <p:nvSpPr>
          <p:cNvPr name="Freeform 17" id="17" descr="preencoded.png"/>
          <p:cNvSpPr/>
          <p:nvPr/>
        </p:nvSpPr>
        <p:spPr>
          <a:xfrm flipH="false" flipV="false" rot="0">
            <a:off x="992238" y="6154045"/>
            <a:ext cx="9445523" cy="28575"/>
          </a:xfrm>
          <a:custGeom>
            <a:avLst/>
            <a:gdLst/>
            <a:ahLst/>
            <a:cxnLst/>
            <a:rect r="r" b="b" t="t" l="l"/>
            <a:pathLst>
              <a:path h="28575" w="9445523">
                <a:moveTo>
                  <a:pt x="0" y="0"/>
                </a:moveTo>
                <a:lnTo>
                  <a:pt x="9445524" y="0"/>
                </a:lnTo>
                <a:lnTo>
                  <a:pt x="9445524" y="28575"/>
                </a:lnTo>
                <a:lnTo>
                  <a:pt x="0" y="28575"/>
                </a:lnTo>
                <a:lnTo>
                  <a:pt x="0" y="0"/>
                </a:lnTo>
                <a:close/>
              </a:path>
            </a:pathLst>
          </a:custGeom>
          <a:blipFill>
            <a:blip r:embed="rId6"/>
            <a:stretch>
              <a:fillRect l="-17" t="0" r="-17" b="0"/>
            </a:stretch>
          </a:blipFill>
        </p:spPr>
      </p:sp>
      <p:sp>
        <p:nvSpPr>
          <p:cNvPr name="TextBox 18" id="18"/>
          <p:cNvSpPr txBox="true"/>
          <p:nvPr/>
        </p:nvSpPr>
        <p:spPr>
          <a:xfrm rot="0">
            <a:off x="992238" y="6360614"/>
            <a:ext cx="3348933" cy="395583"/>
          </a:xfrm>
          <a:prstGeom prst="rect">
            <a:avLst/>
          </a:prstGeom>
        </p:spPr>
        <p:txBody>
          <a:bodyPr anchor="t" rtlCol="false" tIns="0" lIns="0" bIns="0" rIns="0">
            <a:spAutoFit/>
          </a:bodyPr>
          <a:lstStyle/>
          <a:p>
            <a:pPr algn="l">
              <a:lnSpc>
                <a:spcPts val="2937"/>
              </a:lnSpc>
            </a:pPr>
            <a:r>
              <a:rPr lang="en-US" sz="2312">
                <a:solidFill>
                  <a:srgbClr val="DCD7E5"/>
                </a:solidFill>
                <a:latin typeface="Montserrat"/>
                <a:ea typeface="Montserrat"/>
                <a:cs typeface="Montserrat"/>
                <a:sym typeface="Montserrat"/>
              </a:rPr>
              <a:t>Choose output format</a:t>
            </a:r>
          </a:p>
        </p:txBody>
      </p:sp>
      <p:sp>
        <p:nvSpPr>
          <p:cNvPr name="TextBox 19" id="19"/>
          <p:cNvSpPr txBox="true"/>
          <p:nvPr/>
        </p:nvSpPr>
        <p:spPr>
          <a:xfrm rot="0">
            <a:off x="992238" y="6814985"/>
            <a:ext cx="9445523" cy="471192"/>
          </a:xfrm>
          <a:prstGeom prst="rect">
            <a:avLst/>
          </a:prstGeom>
        </p:spPr>
        <p:txBody>
          <a:bodyPr anchor="t" rtlCol="false" tIns="0" lIns="0" bIns="0" rIns="0">
            <a:spAutoFit/>
          </a:bodyPr>
          <a:lstStyle/>
          <a:p>
            <a:pPr algn="l">
              <a:lnSpc>
                <a:spcPts val="3000"/>
              </a:lnSpc>
            </a:pPr>
            <a:r>
              <a:rPr lang="en-US" sz="1874">
                <a:solidFill>
                  <a:srgbClr val="DCD7E5"/>
                </a:solidFill>
                <a:latin typeface="Heebo Light"/>
                <a:ea typeface="Heebo Light"/>
                <a:cs typeface="Heebo Light"/>
                <a:sym typeface="Heebo Light"/>
              </a:rPr>
              <a:t>Select from Tailwind CSS, plain CSS, or JSX/React components</a:t>
            </a:r>
          </a:p>
        </p:txBody>
      </p:sp>
      <p:sp>
        <p:nvSpPr>
          <p:cNvPr name="TextBox 20" id="20"/>
          <p:cNvSpPr txBox="true"/>
          <p:nvPr/>
        </p:nvSpPr>
        <p:spPr>
          <a:xfrm rot="0">
            <a:off x="992238" y="7631611"/>
            <a:ext cx="240954" cy="377428"/>
          </a:xfrm>
          <a:prstGeom prst="rect">
            <a:avLst/>
          </a:prstGeom>
        </p:spPr>
        <p:txBody>
          <a:bodyPr anchor="t" rtlCol="false" tIns="0" lIns="0" bIns="0" rIns="0">
            <a:spAutoFit/>
          </a:bodyPr>
          <a:lstStyle/>
          <a:p>
            <a:pPr algn="l">
              <a:lnSpc>
                <a:spcPts val="3000"/>
              </a:lnSpc>
            </a:pPr>
            <a:r>
              <a:rPr lang="en-US" sz="1874">
                <a:solidFill>
                  <a:srgbClr val="DCD7E5"/>
                </a:solidFill>
                <a:latin typeface="Montserrat Light"/>
                <a:ea typeface="Montserrat Light"/>
                <a:cs typeface="Montserrat Light"/>
                <a:sym typeface="Montserrat Light"/>
              </a:rPr>
              <a:t>04</a:t>
            </a:r>
          </a:p>
        </p:txBody>
      </p:sp>
      <p:sp>
        <p:nvSpPr>
          <p:cNvPr name="Freeform 21" id="21" descr="preencoded.png"/>
          <p:cNvSpPr/>
          <p:nvPr/>
        </p:nvSpPr>
        <p:spPr>
          <a:xfrm flipH="false" flipV="false" rot="0">
            <a:off x="992238" y="8016478"/>
            <a:ext cx="9445523" cy="28575"/>
          </a:xfrm>
          <a:custGeom>
            <a:avLst/>
            <a:gdLst/>
            <a:ahLst/>
            <a:cxnLst/>
            <a:rect r="r" b="b" t="t" l="l"/>
            <a:pathLst>
              <a:path h="28575" w="9445523">
                <a:moveTo>
                  <a:pt x="0" y="0"/>
                </a:moveTo>
                <a:lnTo>
                  <a:pt x="9445524" y="0"/>
                </a:lnTo>
                <a:lnTo>
                  <a:pt x="9445524" y="28575"/>
                </a:lnTo>
                <a:lnTo>
                  <a:pt x="0" y="28575"/>
                </a:lnTo>
                <a:lnTo>
                  <a:pt x="0" y="0"/>
                </a:lnTo>
                <a:close/>
              </a:path>
            </a:pathLst>
          </a:custGeom>
          <a:blipFill>
            <a:blip r:embed="rId6"/>
            <a:stretch>
              <a:fillRect l="-17" t="0" r="-17" b="0"/>
            </a:stretch>
          </a:blipFill>
        </p:spPr>
      </p:sp>
      <p:sp>
        <p:nvSpPr>
          <p:cNvPr name="TextBox 22" id="22"/>
          <p:cNvSpPr txBox="true"/>
          <p:nvPr/>
        </p:nvSpPr>
        <p:spPr>
          <a:xfrm rot="0">
            <a:off x="992238" y="8247164"/>
            <a:ext cx="3012434" cy="395583"/>
          </a:xfrm>
          <a:prstGeom prst="rect">
            <a:avLst/>
          </a:prstGeom>
        </p:spPr>
        <p:txBody>
          <a:bodyPr anchor="t" rtlCol="false" tIns="0" lIns="0" bIns="0" rIns="0">
            <a:spAutoFit/>
          </a:bodyPr>
          <a:lstStyle/>
          <a:p>
            <a:pPr algn="l">
              <a:lnSpc>
                <a:spcPts val="2937"/>
              </a:lnSpc>
            </a:pPr>
            <a:r>
              <a:rPr lang="en-US" sz="2312">
                <a:solidFill>
                  <a:srgbClr val="DCD7E5"/>
                </a:solidFill>
                <a:latin typeface="Montserrat"/>
                <a:ea typeface="Montserrat"/>
                <a:cs typeface="Montserrat"/>
                <a:sym typeface="Montserrat"/>
              </a:rPr>
              <a:t>Convert and export</a:t>
            </a:r>
          </a:p>
        </p:txBody>
      </p:sp>
      <p:sp>
        <p:nvSpPr>
          <p:cNvPr name="TextBox 23" id="23"/>
          <p:cNvSpPr txBox="true"/>
          <p:nvPr/>
        </p:nvSpPr>
        <p:spPr>
          <a:xfrm rot="0">
            <a:off x="992238" y="8701535"/>
            <a:ext cx="9445523" cy="471192"/>
          </a:xfrm>
          <a:prstGeom prst="rect">
            <a:avLst/>
          </a:prstGeom>
        </p:spPr>
        <p:txBody>
          <a:bodyPr anchor="t" rtlCol="false" tIns="0" lIns="0" bIns="0" rIns="0">
            <a:spAutoFit/>
          </a:bodyPr>
          <a:lstStyle/>
          <a:p>
            <a:pPr algn="l">
              <a:lnSpc>
                <a:spcPts val="3000"/>
              </a:lnSpc>
            </a:pPr>
            <a:r>
              <a:rPr lang="en-US" sz="1874">
                <a:solidFill>
                  <a:srgbClr val="DCD7E5"/>
                </a:solidFill>
                <a:latin typeface="Heebo Light"/>
                <a:ea typeface="Heebo Light"/>
                <a:cs typeface="Heebo Light"/>
                <a:sym typeface="Heebo Light"/>
              </a:rPr>
              <a:t>Generate production-ready code with one click and copy directly to your project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a:ln w="12700">
              <a:solidFill>
                <a:srgbClr val="000000"/>
              </a:solidFill>
            </a:ln>
          </p:spPr>
        </p:sp>
      </p:grpSp>
      <p:sp>
        <p:nvSpPr>
          <p:cNvPr name="TextBox 5" id="5"/>
          <p:cNvSpPr txBox="true"/>
          <p:nvPr/>
        </p:nvSpPr>
        <p:spPr>
          <a:xfrm rot="0">
            <a:off x="992238" y="1248670"/>
            <a:ext cx="7944145" cy="924077"/>
          </a:xfrm>
          <a:prstGeom prst="rect">
            <a:avLst/>
          </a:prstGeom>
        </p:spPr>
        <p:txBody>
          <a:bodyPr anchor="t" rtlCol="false" tIns="0" lIns="0" bIns="0" rIns="0">
            <a:spAutoFit/>
          </a:bodyPr>
          <a:lstStyle/>
          <a:p>
            <a:pPr algn="l">
              <a:lnSpc>
                <a:spcPts val="6937"/>
              </a:lnSpc>
            </a:pPr>
            <a:r>
              <a:rPr lang="en-US" sz="5562">
                <a:solidFill>
                  <a:srgbClr val="F2F0F4"/>
                </a:solidFill>
                <a:latin typeface="Montserrat"/>
                <a:ea typeface="Montserrat"/>
                <a:cs typeface="Montserrat"/>
                <a:sym typeface="Montserrat"/>
              </a:rPr>
              <a:t>Technical Architecture</a:t>
            </a:r>
          </a:p>
        </p:txBody>
      </p:sp>
      <p:sp>
        <p:nvSpPr>
          <p:cNvPr name="TextBox 6" id="6"/>
          <p:cNvSpPr txBox="true"/>
          <p:nvPr/>
        </p:nvSpPr>
        <p:spPr>
          <a:xfrm rot="0">
            <a:off x="992238" y="2871940"/>
            <a:ext cx="4252912" cy="541134"/>
          </a:xfrm>
          <a:prstGeom prst="rect">
            <a:avLst/>
          </a:prstGeom>
        </p:spPr>
        <p:txBody>
          <a:bodyPr anchor="t" rtlCol="false" tIns="0" lIns="0" bIns="0" rIns="0">
            <a:spAutoFit/>
          </a:bodyPr>
          <a:lstStyle/>
          <a:p>
            <a:pPr algn="l">
              <a:lnSpc>
                <a:spcPts val="4125"/>
              </a:lnSpc>
            </a:pPr>
            <a:r>
              <a:rPr lang="en-US" sz="3312">
                <a:solidFill>
                  <a:srgbClr val="F2F0F4"/>
                </a:solidFill>
                <a:latin typeface="Montserrat"/>
                <a:ea typeface="Montserrat"/>
                <a:cs typeface="Montserrat"/>
                <a:sym typeface="Montserrat"/>
              </a:rPr>
              <a:t>Core Stack</a:t>
            </a:r>
          </a:p>
        </p:txBody>
      </p:sp>
      <p:sp>
        <p:nvSpPr>
          <p:cNvPr name="TextBox 7" id="7"/>
          <p:cNvSpPr txBox="true"/>
          <p:nvPr/>
        </p:nvSpPr>
        <p:spPr>
          <a:xfrm rot="0">
            <a:off x="992238" y="3610870"/>
            <a:ext cx="7805890"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Frontend:</a:t>
            </a:r>
            <a:r>
              <a:rPr lang="en-US" sz="2187">
                <a:solidFill>
                  <a:srgbClr val="DCD7E5"/>
                </a:solidFill>
                <a:latin typeface="Heebo Light"/>
                <a:ea typeface="Heebo Light"/>
                <a:cs typeface="Heebo Light"/>
                <a:sym typeface="Heebo Light"/>
              </a:rPr>
              <a:t> React-based interface for intuitive design uploads and style previews</a:t>
            </a:r>
          </a:p>
        </p:txBody>
      </p:sp>
      <p:sp>
        <p:nvSpPr>
          <p:cNvPr name="TextBox 8" id="8"/>
          <p:cNvSpPr txBox="true"/>
          <p:nvPr/>
        </p:nvSpPr>
        <p:spPr>
          <a:xfrm rot="0">
            <a:off x="992238" y="4617244"/>
            <a:ext cx="7805890"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Backend:</a:t>
            </a:r>
            <a:r>
              <a:rPr lang="en-US" sz="2187">
                <a:solidFill>
                  <a:srgbClr val="DCD7E5"/>
                </a:solidFill>
                <a:latin typeface="Heebo Light"/>
                <a:ea typeface="Heebo Light"/>
                <a:cs typeface="Heebo Light"/>
                <a:sym typeface="Heebo Light"/>
              </a:rPr>
              <a:t> Zoho Catalyst serverless functions for scalable processing and conversion</a:t>
            </a:r>
          </a:p>
        </p:txBody>
      </p:sp>
      <p:sp>
        <p:nvSpPr>
          <p:cNvPr name="TextBox 9" id="9"/>
          <p:cNvSpPr txBox="true"/>
          <p:nvPr/>
        </p:nvSpPr>
        <p:spPr>
          <a:xfrm rot="0">
            <a:off x="992238" y="5623617"/>
            <a:ext cx="7805890"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Storage:</a:t>
            </a:r>
            <a:r>
              <a:rPr lang="en-US" sz="2187">
                <a:solidFill>
                  <a:srgbClr val="DCD7E5"/>
                </a:solidFill>
                <a:latin typeface="Heebo Light"/>
                <a:ea typeface="Heebo Light"/>
                <a:cs typeface="Heebo Light"/>
                <a:sym typeface="Heebo Light"/>
              </a:rPr>
              <a:t> Catalyst Data Store for conversion history and user preferences</a:t>
            </a:r>
          </a:p>
        </p:txBody>
      </p:sp>
      <p:sp>
        <p:nvSpPr>
          <p:cNvPr name="TextBox 10" id="10"/>
          <p:cNvSpPr txBox="true"/>
          <p:nvPr/>
        </p:nvSpPr>
        <p:spPr>
          <a:xfrm rot="0">
            <a:off x="992238" y="6629991"/>
            <a:ext cx="7805890"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Extensions:</a:t>
            </a:r>
            <a:r>
              <a:rPr lang="en-US" sz="2187">
                <a:solidFill>
                  <a:srgbClr val="DCD7E5"/>
                </a:solidFill>
                <a:latin typeface="Heebo Light"/>
                <a:ea typeface="Heebo Light"/>
                <a:cs typeface="Heebo Light"/>
                <a:sym typeface="Heebo Light"/>
              </a:rPr>
              <a:t> Native Sigma and Figma plugins for seamless design tool integration</a:t>
            </a:r>
          </a:p>
        </p:txBody>
      </p:sp>
      <p:sp>
        <p:nvSpPr>
          <p:cNvPr name="TextBox 11" id="11"/>
          <p:cNvSpPr txBox="true"/>
          <p:nvPr/>
        </p:nvSpPr>
        <p:spPr>
          <a:xfrm rot="0">
            <a:off x="9499397" y="2871940"/>
            <a:ext cx="4252912" cy="541134"/>
          </a:xfrm>
          <a:prstGeom prst="rect">
            <a:avLst/>
          </a:prstGeom>
        </p:spPr>
        <p:txBody>
          <a:bodyPr anchor="t" rtlCol="false" tIns="0" lIns="0" bIns="0" rIns="0">
            <a:spAutoFit/>
          </a:bodyPr>
          <a:lstStyle/>
          <a:p>
            <a:pPr algn="l">
              <a:lnSpc>
                <a:spcPts val="4125"/>
              </a:lnSpc>
            </a:pPr>
            <a:r>
              <a:rPr lang="en-US" sz="3312">
                <a:solidFill>
                  <a:srgbClr val="F2F0F4"/>
                </a:solidFill>
                <a:latin typeface="Montserrat"/>
                <a:ea typeface="Montserrat"/>
                <a:cs typeface="Montserrat"/>
                <a:sym typeface="Montserrat"/>
              </a:rPr>
              <a:t>Security &amp; APIs</a:t>
            </a:r>
          </a:p>
        </p:txBody>
      </p:sp>
      <p:sp>
        <p:nvSpPr>
          <p:cNvPr name="TextBox 12" id="12"/>
          <p:cNvSpPr txBox="true"/>
          <p:nvPr/>
        </p:nvSpPr>
        <p:spPr>
          <a:xfrm rot="0">
            <a:off x="9499397" y="3610870"/>
            <a:ext cx="7805890"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Authentication:</a:t>
            </a:r>
            <a:r>
              <a:rPr lang="en-US" sz="2187">
                <a:solidFill>
                  <a:srgbClr val="DCD7E5"/>
                </a:solidFill>
                <a:latin typeface="Heebo Light"/>
                <a:ea typeface="Heebo Light"/>
                <a:cs typeface="Heebo Light"/>
                <a:sym typeface="Heebo Light"/>
              </a:rPr>
              <a:t> Zoho Catalyst Auth and Google OAuth for secure access</a:t>
            </a:r>
          </a:p>
        </p:txBody>
      </p:sp>
      <p:sp>
        <p:nvSpPr>
          <p:cNvPr name="TextBox 13" id="13"/>
          <p:cNvSpPr txBox="true"/>
          <p:nvPr/>
        </p:nvSpPr>
        <p:spPr>
          <a:xfrm rot="0">
            <a:off x="9499397" y="4617244"/>
            <a:ext cx="7805890"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Data Isolation:</a:t>
            </a:r>
            <a:r>
              <a:rPr lang="en-US" sz="2187">
                <a:solidFill>
                  <a:srgbClr val="DCD7E5"/>
                </a:solidFill>
                <a:latin typeface="Heebo Light"/>
                <a:ea typeface="Heebo Light"/>
                <a:cs typeface="Heebo Light"/>
                <a:sym typeface="Heebo Light"/>
              </a:rPr>
              <a:t> User-specific data storage with role-based permissions</a:t>
            </a:r>
          </a:p>
        </p:txBody>
      </p:sp>
      <p:sp>
        <p:nvSpPr>
          <p:cNvPr name="TextBox 14" id="14"/>
          <p:cNvSpPr txBox="true"/>
          <p:nvPr/>
        </p:nvSpPr>
        <p:spPr>
          <a:xfrm rot="0">
            <a:off x="9499397" y="5623617"/>
            <a:ext cx="7805890"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DCD7E5"/>
                </a:solidFill>
                <a:latin typeface="Heebo Bold"/>
                <a:ea typeface="Heebo Bold"/>
                <a:cs typeface="Heebo Bold"/>
                <a:sym typeface="Heebo Bold"/>
              </a:rPr>
              <a:t>Core APIs:</a:t>
            </a:r>
            <a:r>
              <a:rPr lang="en-US" sz="2187">
                <a:solidFill>
                  <a:srgbClr val="DCD7E5"/>
                </a:solidFill>
                <a:latin typeface="Heebo Light"/>
                <a:ea typeface="Heebo Light"/>
                <a:cs typeface="Heebo Light"/>
                <a:sym typeface="Heebo Light"/>
              </a:rPr>
              <a:t> analyzeImage, convertStyles, saveConversion, and getHistory endpoints</a:t>
            </a:r>
          </a:p>
        </p:txBody>
      </p:sp>
      <p:grpSp>
        <p:nvGrpSpPr>
          <p:cNvPr name="Group 15" id="15"/>
          <p:cNvGrpSpPr/>
          <p:nvPr/>
        </p:nvGrpSpPr>
        <p:grpSpPr>
          <a:xfrm rot="0">
            <a:off x="992238" y="8182756"/>
            <a:ext cx="16303523" cy="44948"/>
            <a:chOff x="0" y="0"/>
            <a:chExt cx="21738031" cy="59931"/>
          </a:xfrm>
        </p:grpSpPr>
        <p:sp>
          <p:nvSpPr>
            <p:cNvPr name="Freeform 16" id="16"/>
            <p:cNvSpPr/>
            <p:nvPr/>
          </p:nvSpPr>
          <p:spPr>
            <a:xfrm flipH="false" flipV="false" rot="0">
              <a:off x="0" y="0"/>
              <a:ext cx="21738082" cy="59944"/>
            </a:xfrm>
            <a:custGeom>
              <a:avLst/>
              <a:gdLst/>
              <a:ahLst/>
              <a:cxnLst/>
              <a:rect r="r" b="b" t="t" l="l"/>
              <a:pathLst>
                <a:path h="59944" w="21738082">
                  <a:moveTo>
                    <a:pt x="0" y="0"/>
                  </a:moveTo>
                  <a:lnTo>
                    <a:pt x="21738082" y="0"/>
                  </a:lnTo>
                  <a:lnTo>
                    <a:pt x="21738082" y="59944"/>
                  </a:lnTo>
                  <a:lnTo>
                    <a:pt x="0" y="59944"/>
                  </a:lnTo>
                  <a:close/>
                </a:path>
              </a:pathLst>
            </a:custGeom>
            <a:solidFill>
              <a:srgbClr val="DCD7E5">
                <a:alpha val="24706"/>
              </a:srgbClr>
            </a:solidFill>
            <a:ln w="12700">
              <a:solidFill>
                <a:srgbClr val="000000"/>
              </a:solidFill>
            </a:ln>
          </p:spPr>
        </p:sp>
      </p:grpSp>
      <p:sp>
        <p:nvSpPr>
          <p:cNvPr name="TextBox 17" id="17"/>
          <p:cNvSpPr txBox="true"/>
          <p:nvPr/>
        </p:nvSpPr>
        <p:spPr>
          <a:xfrm rot="0">
            <a:off x="992238" y="8460877"/>
            <a:ext cx="16303523" cy="539353"/>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Deployed as a static frontend with Catalyst backend services, complemented by browser extensions for in-tool extraction.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DAG9a3HFoDA</dc:identifier>
  <dcterms:modified xsi:type="dcterms:W3CDTF">2011-08-01T06:04:30Z</dcterms:modified>
  <cp:revision>1</cp:revision>
</cp:coreProperties>
</file>